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51"/>
  </p:notesMasterIdLst>
  <p:sldIdLst>
    <p:sldId id="299" r:id="rId2"/>
    <p:sldId id="300" r:id="rId3"/>
    <p:sldId id="333" r:id="rId4"/>
    <p:sldId id="301" r:id="rId5"/>
    <p:sldId id="302" r:id="rId6"/>
    <p:sldId id="303" r:id="rId7"/>
    <p:sldId id="304" r:id="rId8"/>
    <p:sldId id="305" r:id="rId9"/>
    <p:sldId id="306" r:id="rId10"/>
    <p:sldId id="307" r:id="rId11"/>
    <p:sldId id="308" r:id="rId12"/>
    <p:sldId id="309" r:id="rId13"/>
    <p:sldId id="311" r:id="rId14"/>
    <p:sldId id="310" r:id="rId15"/>
    <p:sldId id="312" r:id="rId16"/>
    <p:sldId id="313" r:id="rId17"/>
    <p:sldId id="314" r:id="rId18"/>
    <p:sldId id="315" r:id="rId19"/>
    <p:sldId id="316" r:id="rId20"/>
    <p:sldId id="317" r:id="rId21"/>
    <p:sldId id="318" r:id="rId22"/>
    <p:sldId id="256" r:id="rId23"/>
    <p:sldId id="285" r:id="rId24"/>
    <p:sldId id="286" r:id="rId25"/>
    <p:sldId id="288" r:id="rId26"/>
    <p:sldId id="289" r:id="rId27"/>
    <p:sldId id="290" r:id="rId28"/>
    <p:sldId id="287" r:id="rId29"/>
    <p:sldId id="291" r:id="rId30"/>
    <p:sldId id="295" r:id="rId31"/>
    <p:sldId id="292" r:id="rId32"/>
    <p:sldId id="293" r:id="rId33"/>
    <p:sldId id="296" r:id="rId34"/>
    <p:sldId id="297" r:id="rId35"/>
    <p:sldId id="298" r:id="rId36"/>
    <p:sldId id="294" r:id="rId37"/>
    <p:sldId id="319" r:id="rId38"/>
    <p:sldId id="320" r:id="rId39"/>
    <p:sldId id="321" r:id="rId40"/>
    <p:sldId id="322" r:id="rId41"/>
    <p:sldId id="323" r:id="rId42"/>
    <p:sldId id="325" r:id="rId43"/>
    <p:sldId id="326" r:id="rId44"/>
    <p:sldId id="327" r:id="rId45"/>
    <p:sldId id="328" r:id="rId46"/>
    <p:sldId id="329" r:id="rId47"/>
    <p:sldId id="330" r:id="rId48"/>
    <p:sldId id="331" r:id="rId49"/>
    <p:sldId id="332"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D800"/>
    <a:srgbClr val="FF8900"/>
    <a:srgbClr val="003B87"/>
    <a:srgbClr val="3A5578"/>
    <a:srgbClr val="273950"/>
    <a:srgbClr val="1499D4"/>
    <a:srgbClr val="17ACEE"/>
    <a:srgbClr val="74A3BD"/>
    <a:srgbClr val="0E81BB"/>
    <a:srgbClr val="159C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04" autoAdjust="0"/>
    <p:restoredTop sz="71363" autoAdjust="0"/>
  </p:normalViewPr>
  <p:slideViewPr>
    <p:cSldViewPr snapToGrid="0" snapToObjects="1">
      <p:cViewPr varScale="1">
        <p:scale>
          <a:sx n="70" d="100"/>
          <a:sy n="70" d="100"/>
        </p:scale>
        <p:origin x="1312" y="6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A48A84-EFDF-8248-9273-5E00AD3E23D6}" type="datetimeFigureOut">
              <a:rPr kumimoji="1" lang="zh-CN" altLang="en-US" smtClean="0"/>
              <a:t>2023/12/3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67F4B1-D475-E34D-8615-04B3DB150ADD}" type="slidenum">
              <a:rPr kumimoji="1" lang="zh-CN" altLang="en-US" smtClean="0"/>
              <a:t>‹#›</a:t>
            </a:fld>
            <a:endParaRPr kumimoji="1" lang="zh-CN" altLang="en-US"/>
          </a:p>
        </p:txBody>
      </p:sp>
    </p:spTree>
    <p:extLst>
      <p:ext uri="{BB962C8B-B14F-4D97-AF65-F5344CB8AC3E}">
        <p14:creationId xmlns:p14="http://schemas.microsoft.com/office/powerpoint/2010/main" val="34637124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67F4B1-D475-E34D-8615-04B3DB150ADD}" type="slidenum">
              <a:rPr kumimoji="1" lang="zh-CN" altLang="en-US" smtClean="0"/>
              <a:t>6</a:t>
            </a:fld>
            <a:endParaRPr kumimoji="1" lang="zh-CN" altLang="en-US"/>
          </a:p>
        </p:txBody>
      </p:sp>
    </p:spTree>
    <p:extLst>
      <p:ext uri="{BB962C8B-B14F-4D97-AF65-F5344CB8AC3E}">
        <p14:creationId xmlns:p14="http://schemas.microsoft.com/office/powerpoint/2010/main" val="18127347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67F4B1-D475-E34D-8615-04B3DB150ADD}" type="slidenum">
              <a:rPr kumimoji="1" lang="zh-CN" altLang="en-US" smtClean="0"/>
              <a:t>15</a:t>
            </a:fld>
            <a:endParaRPr kumimoji="1" lang="zh-CN" altLang="en-US"/>
          </a:p>
        </p:txBody>
      </p:sp>
    </p:spTree>
    <p:extLst>
      <p:ext uri="{BB962C8B-B14F-4D97-AF65-F5344CB8AC3E}">
        <p14:creationId xmlns:p14="http://schemas.microsoft.com/office/powerpoint/2010/main" val="2848971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67F4B1-D475-E34D-8615-04B3DB150ADD}" type="slidenum">
              <a:rPr kumimoji="1" lang="zh-CN" altLang="en-US" smtClean="0"/>
              <a:t>16</a:t>
            </a:fld>
            <a:endParaRPr kumimoji="1" lang="zh-CN" altLang="en-US"/>
          </a:p>
        </p:txBody>
      </p:sp>
    </p:spTree>
    <p:extLst>
      <p:ext uri="{BB962C8B-B14F-4D97-AF65-F5344CB8AC3E}">
        <p14:creationId xmlns:p14="http://schemas.microsoft.com/office/powerpoint/2010/main" val="1666714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67F4B1-D475-E34D-8615-04B3DB150ADD}" type="slidenum">
              <a:rPr kumimoji="1" lang="zh-CN" altLang="en-US" smtClean="0"/>
              <a:t>17</a:t>
            </a:fld>
            <a:endParaRPr kumimoji="1" lang="zh-CN" altLang="en-US"/>
          </a:p>
        </p:txBody>
      </p:sp>
    </p:spTree>
    <p:extLst>
      <p:ext uri="{BB962C8B-B14F-4D97-AF65-F5344CB8AC3E}">
        <p14:creationId xmlns:p14="http://schemas.microsoft.com/office/powerpoint/2010/main" val="1038399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67F4B1-D475-E34D-8615-04B3DB150ADD}" type="slidenum">
              <a:rPr kumimoji="1" lang="zh-CN" altLang="en-US" smtClean="0"/>
              <a:t>18</a:t>
            </a:fld>
            <a:endParaRPr kumimoji="1" lang="zh-CN" altLang="en-US"/>
          </a:p>
        </p:txBody>
      </p:sp>
    </p:spTree>
    <p:extLst>
      <p:ext uri="{BB962C8B-B14F-4D97-AF65-F5344CB8AC3E}">
        <p14:creationId xmlns:p14="http://schemas.microsoft.com/office/powerpoint/2010/main" val="32231315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67F4B1-D475-E34D-8615-04B3DB150ADD}" type="slidenum">
              <a:rPr kumimoji="1" lang="zh-CN" altLang="en-US" smtClean="0"/>
              <a:t>19</a:t>
            </a:fld>
            <a:endParaRPr kumimoji="1" lang="zh-CN" altLang="en-US"/>
          </a:p>
        </p:txBody>
      </p:sp>
    </p:spTree>
    <p:extLst>
      <p:ext uri="{BB962C8B-B14F-4D97-AF65-F5344CB8AC3E}">
        <p14:creationId xmlns:p14="http://schemas.microsoft.com/office/powerpoint/2010/main" val="2540756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67F4B1-D475-E34D-8615-04B3DB150ADD}" type="slidenum">
              <a:rPr kumimoji="1" lang="zh-CN" altLang="en-US" smtClean="0"/>
              <a:t>20</a:t>
            </a:fld>
            <a:endParaRPr kumimoji="1" lang="zh-CN" altLang="en-US"/>
          </a:p>
        </p:txBody>
      </p:sp>
    </p:spTree>
    <p:extLst>
      <p:ext uri="{BB962C8B-B14F-4D97-AF65-F5344CB8AC3E}">
        <p14:creationId xmlns:p14="http://schemas.microsoft.com/office/powerpoint/2010/main" val="4045724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67F4B1-D475-E34D-8615-04B3DB150ADD}" type="slidenum">
              <a:rPr kumimoji="1" lang="zh-CN" altLang="en-US" smtClean="0"/>
              <a:t>21</a:t>
            </a:fld>
            <a:endParaRPr kumimoji="1" lang="zh-CN" altLang="en-US"/>
          </a:p>
        </p:txBody>
      </p:sp>
    </p:spTree>
    <p:extLst>
      <p:ext uri="{BB962C8B-B14F-4D97-AF65-F5344CB8AC3E}">
        <p14:creationId xmlns:p14="http://schemas.microsoft.com/office/powerpoint/2010/main" val="9546015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常用的</a:t>
            </a:r>
            <a:r>
              <a:rPr lang="en-US" altLang="zh-CN" dirty="0"/>
              <a:t>encoder-decoder</a:t>
            </a:r>
            <a:r>
              <a:rPr lang="zh-CN" altLang="en-US" dirty="0"/>
              <a:t>网络框架的理念是通过串行连接的方式，首先将高分辨率图像下采样到低分辨率图像，在低分辨率图像中处理后，再将图像恢复至高分辨率图像。</a:t>
            </a:r>
            <a:endParaRPr lang="en-US" altLang="zh-CN" dirty="0"/>
          </a:p>
          <a:p>
            <a:endParaRPr lang="en-US" altLang="zh-CN" dirty="0"/>
          </a:p>
          <a:p>
            <a:r>
              <a:rPr lang="zh-CN" altLang="en-US" dirty="0"/>
              <a:t>本文提出的一种轻量级网络框架，能够保持图像在处理全过程中的高分辨率表达。该网络从高分辨率卷积流出发，逐层并行连接低分辨率卷积流，同时在每层并行卷积流的末尾进行多分辨率图像融合，交换不同分辨率图像信息。</a:t>
            </a:r>
            <a:endParaRPr lang="en-US" altLang="zh-CN" dirty="0"/>
          </a:p>
          <a:p>
            <a:endParaRPr lang="en-US" altLang="zh-CN" dirty="0"/>
          </a:p>
          <a:p>
            <a:r>
              <a:rPr lang="zh-CN" altLang="en-US" dirty="0"/>
              <a:t>因此能够看出，</a:t>
            </a:r>
            <a:r>
              <a:rPr lang="en-US" altLang="zh-CN" dirty="0" err="1"/>
              <a:t>HRNet</a:t>
            </a:r>
            <a:r>
              <a:rPr lang="zh-CN" altLang="en-US" dirty="0"/>
              <a:t>的创新之处的主要在于改变常用框架序列式串行连接的卷积流连接方式，转而采用连接不同分辨率的逐层式的并行连接方式。从该论文后续的实验结果能够看出，此方式保障了图像表达具有更加丰富的语义信息和更加精确的空间信息。</a:t>
            </a:r>
          </a:p>
        </p:txBody>
      </p:sp>
      <p:sp>
        <p:nvSpPr>
          <p:cNvPr id="4" name="灯片编号占位符 3"/>
          <p:cNvSpPr>
            <a:spLocks noGrp="1"/>
          </p:cNvSpPr>
          <p:nvPr>
            <p:ph type="sldNum" sz="quarter" idx="5"/>
          </p:nvPr>
        </p:nvSpPr>
        <p:spPr/>
        <p:txBody>
          <a:bodyPr/>
          <a:lstStyle/>
          <a:p>
            <a:fld id="{8867F4B1-D475-E34D-8615-04B3DB150ADD}" type="slidenum">
              <a:rPr kumimoji="1" lang="zh-CN" altLang="en-US" smtClean="0"/>
              <a:t>24</a:t>
            </a:fld>
            <a:endParaRPr kumimoji="1" lang="zh-CN" altLang="en-US"/>
          </a:p>
        </p:txBody>
      </p:sp>
    </p:spTree>
    <p:extLst>
      <p:ext uri="{BB962C8B-B14F-4D97-AF65-F5344CB8AC3E}">
        <p14:creationId xmlns:p14="http://schemas.microsoft.com/office/powerpoint/2010/main" val="37753748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67F4B1-D475-E34D-8615-04B3DB150ADD}" type="slidenum">
              <a:rPr kumimoji="1" lang="zh-CN" altLang="en-US" smtClean="0"/>
              <a:t>25</a:t>
            </a:fld>
            <a:endParaRPr kumimoji="1" lang="zh-CN" altLang="en-US"/>
          </a:p>
        </p:txBody>
      </p:sp>
    </p:spTree>
    <p:extLst>
      <p:ext uri="{BB962C8B-B14F-4D97-AF65-F5344CB8AC3E}">
        <p14:creationId xmlns:p14="http://schemas.microsoft.com/office/powerpoint/2010/main" val="39404069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67F4B1-D475-E34D-8615-04B3DB150ADD}" type="slidenum">
              <a:rPr kumimoji="1" lang="zh-CN" altLang="en-US" smtClean="0"/>
              <a:t>26</a:t>
            </a:fld>
            <a:endParaRPr kumimoji="1" lang="zh-CN" altLang="en-US"/>
          </a:p>
        </p:txBody>
      </p:sp>
    </p:spTree>
    <p:extLst>
      <p:ext uri="{BB962C8B-B14F-4D97-AF65-F5344CB8AC3E}">
        <p14:creationId xmlns:p14="http://schemas.microsoft.com/office/powerpoint/2010/main" val="2481136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67F4B1-D475-E34D-8615-04B3DB150ADD}" type="slidenum">
              <a:rPr kumimoji="1" lang="zh-CN" altLang="en-US" smtClean="0"/>
              <a:t>7</a:t>
            </a:fld>
            <a:endParaRPr kumimoji="1" lang="zh-CN" altLang="en-US"/>
          </a:p>
        </p:txBody>
      </p:sp>
    </p:spTree>
    <p:extLst>
      <p:ext uri="{BB962C8B-B14F-4D97-AF65-F5344CB8AC3E}">
        <p14:creationId xmlns:p14="http://schemas.microsoft.com/office/powerpoint/2010/main" val="34647948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67F4B1-D475-E34D-8615-04B3DB150ADD}" type="slidenum">
              <a:rPr kumimoji="1" lang="zh-CN" altLang="en-US" smtClean="0"/>
              <a:t>27</a:t>
            </a:fld>
            <a:endParaRPr kumimoji="1" lang="zh-CN" altLang="en-US"/>
          </a:p>
        </p:txBody>
      </p:sp>
    </p:spTree>
    <p:extLst>
      <p:ext uri="{BB962C8B-B14F-4D97-AF65-F5344CB8AC3E}">
        <p14:creationId xmlns:p14="http://schemas.microsoft.com/office/powerpoint/2010/main" val="2578570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67F4B1-D475-E34D-8615-04B3DB150ADD}" type="slidenum">
              <a:rPr kumimoji="1" lang="zh-CN" altLang="en-US" smtClean="0"/>
              <a:t>28</a:t>
            </a:fld>
            <a:endParaRPr kumimoji="1" lang="zh-CN" altLang="en-US"/>
          </a:p>
        </p:txBody>
      </p:sp>
    </p:spTree>
    <p:extLst>
      <p:ext uri="{BB962C8B-B14F-4D97-AF65-F5344CB8AC3E}">
        <p14:creationId xmlns:p14="http://schemas.microsoft.com/office/powerpoint/2010/main" val="31806528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67F4B1-D475-E34D-8615-04B3DB150ADD}" type="slidenum">
              <a:rPr kumimoji="1" lang="zh-CN" altLang="en-US" smtClean="0"/>
              <a:t>29</a:t>
            </a:fld>
            <a:endParaRPr kumimoji="1" lang="zh-CN" altLang="en-US"/>
          </a:p>
        </p:txBody>
      </p:sp>
    </p:spTree>
    <p:extLst>
      <p:ext uri="{BB962C8B-B14F-4D97-AF65-F5344CB8AC3E}">
        <p14:creationId xmlns:p14="http://schemas.microsoft.com/office/powerpoint/2010/main" val="2170788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67F4B1-D475-E34D-8615-04B3DB150ADD}" type="slidenum">
              <a:rPr kumimoji="1" lang="zh-CN" altLang="en-US" smtClean="0"/>
              <a:t>30</a:t>
            </a:fld>
            <a:endParaRPr kumimoji="1" lang="zh-CN" altLang="en-US"/>
          </a:p>
        </p:txBody>
      </p:sp>
    </p:spTree>
    <p:extLst>
      <p:ext uri="{BB962C8B-B14F-4D97-AF65-F5344CB8AC3E}">
        <p14:creationId xmlns:p14="http://schemas.microsoft.com/office/powerpoint/2010/main" val="40011978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67F4B1-D475-E34D-8615-04B3DB150ADD}" type="slidenum">
              <a:rPr kumimoji="1" lang="zh-CN" altLang="en-US" smtClean="0"/>
              <a:t>31</a:t>
            </a:fld>
            <a:endParaRPr kumimoji="1" lang="zh-CN" altLang="en-US"/>
          </a:p>
        </p:txBody>
      </p:sp>
    </p:spTree>
    <p:extLst>
      <p:ext uri="{BB962C8B-B14F-4D97-AF65-F5344CB8AC3E}">
        <p14:creationId xmlns:p14="http://schemas.microsoft.com/office/powerpoint/2010/main" val="979715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67F4B1-D475-E34D-8615-04B3DB150ADD}" type="slidenum">
              <a:rPr kumimoji="1" lang="zh-CN" altLang="en-US" smtClean="0"/>
              <a:t>32</a:t>
            </a:fld>
            <a:endParaRPr kumimoji="1" lang="zh-CN" altLang="en-US"/>
          </a:p>
        </p:txBody>
      </p:sp>
    </p:spTree>
    <p:extLst>
      <p:ext uri="{BB962C8B-B14F-4D97-AF65-F5344CB8AC3E}">
        <p14:creationId xmlns:p14="http://schemas.microsoft.com/office/powerpoint/2010/main" val="24428288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67F4B1-D475-E34D-8615-04B3DB150ADD}" type="slidenum">
              <a:rPr kumimoji="1" lang="zh-CN" altLang="en-US" smtClean="0"/>
              <a:t>33</a:t>
            </a:fld>
            <a:endParaRPr kumimoji="1" lang="zh-CN" altLang="en-US"/>
          </a:p>
        </p:txBody>
      </p:sp>
    </p:spTree>
    <p:extLst>
      <p:ext uri="{BB962C8B-B14F-4D97-AF65-F5344CB8AC3E}">
        <p14:creationId xmlns:p14="http://schemas.microsoft.com/office/powerpoint/2010/main" val="25108048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67F4B1-D475-E34D-8615-04B3DB150ADD}" type="slidenum">
              <a:rPr kumimoji="1" lang="zh-CN" altLang="en-US" smtClean="0"/>
              <a:t>34</a:t>
            </a:fld>
            <a:endParaRPr kumimoji="1" lang="zh-CN" altLang="en-US"/>
          </a:p>
        </p:txBody>
      </p:sp>
    </p:spTree>
    <p:extLst>
      <p:ext uri="{BB962C8B-B14F-4D97-AF65-F5344CB8AC3E}">
        <p14:creationId xmlns:p14="http://schemas.microsoft.com/office/powerpoint/2010/main" val="16526655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67F4B1-D475-E34D-8615-04B3DB150ADD}" type="slidenum">
              <a:rPr kumimoji="1" lang="zh-CN" altLang="en-US" smtClean="0"/>
              <a:t>35</a:t>
            </a:fld>
            <a:endParaRPr kumimoji="1" lang="zh-CN" altLang="en-US"/>
          </a:p>
        </p:txBody>
      </p:sp>
    </p:spTree>
    <p:extLst>
      <p:ext uri="{BB962C8B-B14F-4D97-AF65-F5344CB8AC3E}">
        <p14:creationId xmlns:p14="http://schemas.microsoft.com/office/powerpoint/2010/main" val="12042220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67F4B1-D475-E34D-8615-04B3DB150ADD}" type="slidenum">
              <a:rPr kumimoji="1" lang="zh-CN" altLang="en-US" smtClean="0"/>
              <a:t>36</a:t>
            </a:fld>
            <a:endParaRPr kumimoji="1" lang="zh-CN" altLang="en-US"/>
          </a:p>
        </p:txBody>
      </p:sp>
    </p:spTree>
    <p:extLst>
      <p:ext uri="{BB962C8B-B14F-4D97-AF65-F5344CB8AC3E}">
        <p14:creationId xmlns:p14="http://schemas.microsoft.com/office/powerpoint/2010/main" val="2138208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人脸识别：</a:t>
            </a:r>
            <a:r>
              <a:rPr lang="en-US" altLang="zh-CN" dirty="0"/>
              <a:t>Semantic segmentation of faces involves categories such as eyes, nose, and mouth, in addition to skin, hair, and background. Detailed segmentation of facial features can be used to train computer vision applications to distinguish an individual’s ethnicity, age, and expression.</a:t>
            </a:r>
          </a:p>
          <a:p>
            <a:r>
              <a:rPr lang="zh-CN" altLang="en-US" dirty="0"/>
              <a:t>虚拟试衣间：</a:t>
            </a:r>
            <a:r>
              <a:rPr lang="en-US" altLang="zh-CN" dirty="0"/>
              <a:t>Accurate clothing categorization can be a tremendously complex task due to the sheer variety of clothing articles. Semantic segmentation for clothing items has led to Amazon’s Virtual Mirror. It‘s a partially-reflective and partially-transmissive mirror that lets you try on clothes without ever getting changed.</a:t>
            </a:r>
            <a:r>
              <a:rPr lang="zh-CN" altLang="en-US" dirty="0"/>
              <a:t>（品类繁多无法分类，不换衣服的情况下试衣）</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8867F4B1-D475-E34D-8615-04B3DB150ADD}" type="slidenum">
              <a:rPr kumimoji="1" lang="zh-CN" altLang="en-US" smtClean="0"/>
              <a:t>8</a:t>
            </a:fld>
            <a:endParaRPr kumimoji="1" lang="zh-CN" altLang="en-US"/>
          </a:p>
        </p:txBody>
      </p:sp>
    </p:spTree>
    <p:extLst>
      <p:ext uri="{BB962C8B-B14F-4D97-AF65-F5344CB8AC3E}">
        <p14:creationId xmlns:p14="http://schemas.microsoft.com/office/powerpoint/2010/main" val="42672509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67F4B1-D475-E34D-8615-04B3DB150ADD}" type="slidenum">
              <a:rPr kumimoji="1" lang="zh-CN" altLang="en-US" smtClean="0"/>
              <a:t>37</a:t>
            </a:fld>
            <a:endParaRPr kumimoji="1" lang="zh-CN" altLang="en-US"/>
          </a:p>
        </p:txBody>
      </p:sp>
    </p:spTree>
    <p:extLst>
      <p:ext uri="{BB962C8B-B14F-4D97-AF65-F5344CB8AC3E}">
        <p14:creationId xmlns:p14="http://schemas.microsoft.com/office/powerpoint/2010/main" val="29298581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本文是基于</a:t>
            </a:r>
            <a:r>
              <a:rPr lang="en-US" altLang="zh-CN" dirty="0" err="1"/>
              <a:t>DeepLab</a:t>
            </a:r>
            <a:r>
              <a:rPr lang="zh-CN" altLang="en-US" dirty="0"/>
              <a:t>模型，通过对全卷积神经网络引入注意力机制以及对每个像素实行软加权实现图像分割，</a:t>
            </a:r>
            <a:endParaRPr lang="en-US" altLang="zh-CN" dirty="0"/>
          </a:p>
          <a:p>
            <a:r>
              <a:rPr lang="en-US" altLang="zh-CN" dirty="0" err="1"/>
              <a:t>DeepLab</a:t>
            </a:r>
            <a:r>
              <a:rPr lang="zh-CN" altLang="en-US" dirty="0"/>
              <a:t>模型是基于</a:t>
            </a:r>
            <a:r>
              <a:rPr lang="en-US" altLang="zh-CN" dirty="0"/>
              <a:t>VGG-16</a:t>
            </a:r>
            <a:r>
              <a:rPr lang="zh-CN" altLang="en-US" dirty="0"/>
              <a:t>模型开发的，通过</a:t>
            </a:r>
            <a:r>
              <a:rPr lang="zh-CN" altLang="en-US" b="0" i="0" dirty="0">
                <a:solidFill>
                  <a:srgbClr val="121212"/>
                </a:solidFill>
                <a:effectLst/>
                <a:latin typeface="-apple-system"/>
              </a:rPr>
              <a:t>将</a:t>
            </a:r>
            <a:r>
              <a:rPr lang="en-US" altLang="zh-CN" b="0" i="0" dirty="0">
                <a:solidFill>
                  <a:srgbClr val="121212"/>
                </a:solidFill>
                <a:effectLst/>
                <a:latin typeface="-apple-system"/>
              </a:rPr>
              <a:t>VGG</a:t>
            </a:r>
            <a:r>
              <a:rPr lang="zh-CN" altLang="en-US" b="0" i="0" dirty="0">
                <a:solidFill>
                  <a:srgbClr val="121212"/>
                </a:solidFill>
                <a:effectLst/>
                <a:latin typeface="-apple-system"/>
              </a:rPr>
              <a:t>的普通卷积替换为空洞卷积得到分隔图，在通过</a:t>
            </a:r>
            <a:r>
              <a:rPr lang="en-US" altLang="zh-CN" b="0" i="0" dirty="0">
                <a:solidFill>
                  <a:srgbClr val="121212"/>
                </a:solidFill>
                <a:effectLst/>
                <a:latin typeface="-apple-system"/>
              </a:rPr>
              <a:t>CRF</a:t>
            </a:r>
            <a:r>
              <a:rPr lang="zh-CN" altLang="en-US" b="0" i="0" dirty="0">
                <a:solidFill>
                  <a:srgbClr val="121212"/>
                </a:solidFill>
                <a:effectLst/>
                <a:latin typeface="-apple-system"/>
              </a:rPr>
              <a:t>将得到的分割图进行后处理优化</a:t>
            </a:r>
            <a:endParaRPr lang="en-US" altLang="zh-CN" b="0" i="0" dirty="0">
              <a:solidFill>
                <a:srgbClr val="121212"/>
              </a:solidFill>
              <a:effectLst/>
              <a:latin typeface="-apple-system"/>
            </a:endParaRPr>
          </a:p>
          <a:p>
            <a:r>
              <a:rPr lang="zh-CN" altLang="en-US" b="0" i="0" dirty="0">
                <a:solidFill>
                  <a:srgbClr val="121212"/>
                </a:solidFill>
                <a:effectLst/>
                <a:latin typeface="-apple-system"/>
              </a:rPr>
              <a:t>图左侧的绿色块是来自</a:t>
            </a:r>
            <a:r>
              <a:rPr lang="en-US" altLang="zh-CN" b="0" i="0" dirty="0">
                <a:solidFill>
                  <a:srgbClr val="121212"/>
                </a:solidFill>
                <a:effectLst/>
                <a:latin typeface="-apple-system"/>
              </a:rPr>
              <a:t>VGG</a:t>
            </a:r>
            <a:r>
              <a:rPr lang="zh-CN" altLang="en-US" b="0" i="0" dirty="0">
                <a:solidFill>
                  <a:srgbClr val="121212"/>
                </a:solidFill>
                <a:effectLst/>
                <a:latin typeface="-apple-system"/>
              </a:rPr>
              <a:t>主干的卷积块。中间的黄色块是</a:t>
            </a:r>
            <a:r>
              <a:rPr lang="en-US" altLang="zh-CN" b="0" i="0" dirty="0" err="1">
                <a:solidFill>
                  <a:srgbClr val="121212"/>
                </a:solidFill>
                <a:effectLst/>
                <a:latin typeface="-apple-system"/>
              </a:rPr>
              <a:t>DeepLab</a:t>
            </a:r>
            <a:r>
              <a:rPr lang="zh-CN" altLang="en-US" b="0" i="0" dirty="0">
                <a:solidFill>
                  <a:srgbClr val="121212"/>
                </a:solidFill>
                <a:effectLst/>
                <a:latin typeface="-apple-system"/>
              </a:rPr>
              <a:t>按像素分类的图层。右侧的红色块是输出的一些后处理</a:t>
            </a:r>
            <a:endParaRPr lang="zh-CN" altLang="en-US" dirty="0"/>
          </a:p>
        </p:txBody>
      </p:sp>
      <p:sp>
        <p:nvSpPr>
          <p:cNvPr id="4" name="灯片编号占位符 3"/>
          <p:cNvSpPr>
            <a:spLocks noGrp="1"/>
          </p:cNvSpPr>
          <p:nvPr>
            <p:ph type="sldNum" sz="quarter" idx="5"/>
          </p:nvPr>
        </p:nvSpPr>
        <p:spPr/>
        <p:txBody>
          <a:bodyPr/>
          <a:lstStyle/>
          <a:p>
            <a:fld id="{8867F4B1-D475-E34D-8615-04B3DB150ADD}" type="slidenum">
              <a:rPr kumimoji="1" lang="zh-CN" altLang="en-US" smtClean="0"/>
              <a:t>39</a:t>
            </a:fld>
            <a:endParaRPr kumimoji="1" lang="zh-CN" altLang="en-US"/>
          </a:p>
        </p:txBody>
      </p:sp>
    </p:spTree>
    <p:extLst>
      <p:ext uri="{BB962C8B-B14F-4D97-AF65-F5344CB8AC3E}">
        <p14:creationId xmlns:p14="http://schemas.microsoft.com/office/powerpoint/2010/main" val="37753748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solidFill>
                  <a:srgbClr val="3E3F42"/>
                </a:solidFill>
                <a:effectLst/>
                <a:latin typeface="Segoe UI" panose="020B0502040204020203" pitchFamily="34" charset="0"/>
                <a:ea typeface="宋体" panose="02010600030101010101" pitchFamily="2" charset="-122"/>
                <a:cs typeface="Segoe UI" panose="020B0502040204020203" pitchFamily="34" charset="0"/>
              </a:rPr>
              <a:t>像</a:t>
            </a:r>
            <a:r>
              <a:rPr lang="en-US" altLang="zh-CN" sz="1800" kern="100" dirty="0" err="1">
                <a:solidFill>
                  <a:srgbClr val="3E3F42"/>
                </a:solidFill>
                <a:effectLst/>
                <a:latin typeface="Segoe UI" panose="020B0502040204020203" pitchFamily="34" charset="0"/>
                <a:ea typeface="宋体" panose="02010600030101010101" pitchFamily="2" charset="-122"/>
                <a:cs typeface="Segoe UI" panose="020B0502040204020203" pitchFamily="34" charset="0"/>
              </a:rPr>
              <a:t>DeepLab</a:t>
            </a:r>
            <a:r>
              <a:rPr lang="zh-CN" altLang="en-US" sz="1800" kern="100" dirty="0">
                <a:solidFill>
                  <a:srgbClr val="3E3F42"/>
                </a:solidFill>
                <a:effectLst/>
                <a:latin typeface="Segoe UI" panose="020B0502040204020203" pitchFamily="34" charset="0"/>
                <a:ea typeface="宋体" panose="02010600030101010101" pitchFamily="2" charset="-122"/>
                <a:cs typeface="Segoe UI" panose="020B0502040204020203" pitchFamily="34" charset="0"/>
              </a:rPr>
              <a:t>这种</a:t>
            </a:r>
            <a:r>
              <a:rPr lang="en-US" altLang="zh-CN" sz="1800" kern="100" dirty="0">
                <a:solidFill>
                  <a:srgbClr val="3E3F42"/>
                </a:solidFill>
                <a:effectLst/>
                <a:latin typeface="Segoe UI" panose="020B0502040204020203" pitchFamily="34" charset="0"/>
                <a:ea typeface="宋体" panose="02010600030101010101" pitchFamily="2" charset="-122"/>
                <a:cs typeface="Segoe UI" panose="020B0502040204020203" pitchFamily="34" charset="0"/>
              </a:rPr>
              <a:t>FCN</a:t>
            </a:r>
            <a:r>
              <a:rPr lang="zh-CN" altLang="en-US" sz="1800" kern="100" dirty="0">
                <a:solidFill>
                  <a:srgbClr val="3E3F42"/>
                </a:solidFill>
                <a:effectLst/>
                <a:latin typeface="Segoe UI" panose="020B0502040204020203" pitchFamily="34" charset="0"/>
                <a:ea typeface="宋体" panose="02010600030101010101" pitchFamily="2" charset="-122"/>
                <a:cs typeface="Segoe UI" panose="020B0502040204020203" pitchFamily="34" charset="0"/>
              </a:rPr>
              <a:t>网络有两种</a:t>
            </a:r>
            <a:r>
              <a:rPr lang="zh-CN" altLang="en-US" sz="2800" b="1" dirty="0">
                <a:solidFill>
                  <a:srgbClr val="003B87"/>
                </a:solidFill>
                <a:latin typeface="Microsoft YaHei" panose="020B0503020204020204" pitchFamily="34" charset="-122"/>
                <a:ea typeface="Microsoft YaHei" panose="020B0503020204020204" pitchFamily="34" charset="-122"/>
              </a:rPr>
              <a:t>多尺度特征方式</a:t>
            </a:r>
            <a:endParaRPr lang="en-US" altLang="zh-CN" sz="1800" kern="100" dirty="0">
              <a:solidFill>
                <a:srgbClr val="3E3F42"/>
              </a:solidFill>
              <a:effectLst/>
              <a:latin typeface="Segoe UI" panose="020B0502040204020203" pitchFamily="34" charset="0"/>
              <a:ea typeface="宋体" panose="02010600030101010101" pitchFamily="2" charset="-122"/>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solidFill>
                  <a:srgbClr val="3E3F42"/>
                </a:solidFill>
                <a:effectLst/>
                <a:latin typeface="Segoe UI" panose="020B0502040204020203" pitchFamily="34" charset="0"/>
                <a:ea typeface="宋体" panose="02010600030101010101" pitchFamily="2" charset="-122"/>
                <a:cs typeface="Segoe UI" panose="020B0502040204020203" pitchFamily="34" charset="0"/>
              </a:rPr>
              <a:t>第一种类型，称之为</a:t>
            </a:r>
            <a:r>
              <a:rPr lang="en-US" altLang="zh-CN" sz="1800" dirty="0">
                <a:solidFill>
                  <a:srgbClr val="3E3F42"/>
                </a:solidFill>
                <a:effectLst/>
                <a:latin typeface="Segoe UI" panose="020B0502040204020203" pitchFamily="34" charset="0"/>
                <a:ea typeface="宋体" panose="02010600030101010101" pitchFamily="2" charset="-122"/>
              </a:rPr>
              <a:t>skip-net</a:t>
            </a:r>
            <a:r>
              <a:rPr lang="zh-CN" altLang="zh-CN" sz="1800" dirty="0">
                <a:solidFill>
                  <a:srgbClr val="3E3F42"/>
                </a:solidFill>
                <a:effectLst/>
                <a:latin typeface="Segoe UI" panose="020B0502040204020203" pitchFamily="34" charset="0"/>
                <a:ea typeface="宋体" panose="02010600030101010101" pitchFamily="2" charset="-122"/>
                <a:cs typeface="Segoe UI" panose="020B0502040204020203" pitchFamily="34" charset="0"/>
              </a:rPr>
              <a:t>，结合了</a:t>
            </a:r>
            <a:r>
              <a:rPr lang="en-US" altLang="zh-CN" sz="1800" dirty="0">
                <a:solidFill>
                  <a:srgbClr val="3E3F42"/>
                </a:solidFill>
                <a:effectLst/>
                <a:latin typeface="Segoe UI" panose="020B0502040204020203" pitchFamily="34" charset="0"/>
                <a:ea typeface="宋体" panose="02010600030101010101" pitchFamily="2" charset="-122"/>
              </a:rPr>
              <a:t>FCN</a:t>
            </a:r>
            <a:r>
              <a:rPr lang="zh-CN" altLang="zh-CN" sz="1800" dirty="0">
                <a:solidFill>
                  <a:srgbClr val="3E3F42"/>
                </a:solidFill>
                <a:effectLst/>
                <a:latin typeface="Segoe UI" panose="020B0502040204020203" pitchFamily="34" charset="0"/>
                <a:ea typeface="宋体" panose="02010600030101010101" pitchFamily="2" charset="-122"/>
                <a:cs typeface="Segoe UI" panose="020B0502040204020203" pitchFamily="34" charset="0"/>
              </a:rPr>
              <a:t>（全卷积网络）中间层的特征</a:t>
            </a:r>
            <a:r>
              <a:rPr lang="zh-CN" altLang="en-US" sz="1800" dirty="0">
                <a:solidFill>
                  <a:srgbClr val="3E3F42"/>
                </a:solidFill>
                <a:effectLst/>
                <a:latin typeface="Segoe UI" panose="020B0502040204020203" pitchFamily="34" charset="0"/>
                <a:ea typeface="宋体" panose="02010600030101010101" pitchFamily="2" charset="-122"/>
                <a:cs typeface="Segoe UI" panose="020B0502040204020203" pitchFamily="34" charset="0"/>
              </a:rPr>
              <a:t>，由于感受野的变大，其模型中的</a:t>
            </a:r>
            <a:r>
              <a:rPr lang="zh-CN" altLang="zh-CN" sz="1800" dirty="0">
                <a:solidFill>
                  <a:srgbClr val="3E3F42"/>
                </a:solidFill>
                <a:effectLst/>
                <a:latin typeface="Segoe UI" panose="020B0502040204020203" pitchFamily="34" charset="0"/>
                <a:ea typeface="宋体" panose="02010600030101010101" pitchFamily="2" charset="-122"/>
                <a:cs typeface="Segoe UI" panose="020B0502040204020203" pitchFamily="34" charset="0"/>
              </a:rPr>
              <a:t>特征具有多尺度</a:t>
            </a:r>
            <a:r>
              <a:rPr lang="zh-CN" altLang="en-US" sz="1800" dirty="0">
                <a:solidFill>
                  <a:srgbClr val="3E3F42"/>
                </a:solidFill>
                <a:effectLst/>
                <a:latin typeface="Segoe UI" panose="020B0502040204020203" pitchFamily="34" charset="0"/>
                <a:ea typeface="宋体" panose="02010600030101010101" pitchFamily="2" charset="-122"/>
                <a:cs typeface="Segoe UI" panose="020B0502040204020203" pitchFamily="34" charset="0"/>
              </a:rPr>
              <a:t>特征</a:t>
            </a:r>
            <a:endParaRPr lang="en-US" altLang="zh-CN" sz="1800" dirty="0">
              <a:solidFill>
                <a:srgbClr val="3E3F42"/>
              </a:solidFill>
              <a:effectLst/>
              <a:latin typeface="Segoe UI" panose="020B0502040204020203" pitchFamily="34" charset="0"/>
              <a:ea typeface="宋体" panose="02010600030101010101" pitchFamily="2" charset="-122"/>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solidFill>
                  <a:srgbClr val="3E3F42"/>
                </a:solidFill>
                <a:effectLst/>
                <a:latin typeface="Segoe UI" panose="020B0502040204020203" pitchFamily="34" charset="0"/>
                <a:ea typeface="宋体" panose="02010600030101010101" pitchFamily="2" charset="-122"/>
                <a:cs typeface="Segoe UI" panose="020B0502040204020203" pitchFamily="34" charset="0"/>
              </a:rPr>
              <a:t>它训练深层网络的主干部分，然后在多尺度特征提取阶段进行固定或微调。这种策略的问题在于训练过程不理想</a:t>
            </a:r>
            <a:endParaRPr lang="en-US" altLang="zh-CN" sz="1800" kern="100" dirty="0">
              <a:solidFill>
                <a:srgbClr val="3E3F42"/>
              </a:solidFill>
              <a:effectLst/>
              <a:latin typeface="Segoe UI" panose="020B0502040204020203" pitchFamily="34" charset="0"/>
              <a:ea typeface="宋体" panose="02010600030101010101" pitchFamily="2" charset="-122"/>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solidFill>
                  <a:srgbClr val="3E3F42"/>
                </a:solidFill>
                <a:effectLst/>
                <a:latin typeface="Segoe UI" panose="020B0502040204020203" pitchFamily="34" charset="0"/>
                <a:ea typeface="宋体" panose="02010600030101010101" pitchFamily="2" charset="-122"/>
                <a:cs typeface="Segoe UI" panose="020B0502040204020203" pitchFamily="34" charset="0"/>
              </a:rPr>
              <a:t>共享网络（</a:t>
            </a:r>
            <a:r>
              <a:rPr lang="en-US" altLang="zh-CN" sz="1800" kern="100" dirty="0">
                <a:solidFill>
                  <a:srgbClr val="3E3F42"/>
                </a:solidFill>
                <a:effectLst/>
                <a:latin typeface="Segoe UI" panose="020B0502040204020203" pitchFamily="34" charset="0"/>
                <a:ea typeface="宋体" panose="02010600030101010101" pitchFamily="2" charset="-122"/>
                <a:cs typeface="宋体" panose="02010600030101010101" pitchFamily="2" charset="-122"/>
              </a:rPr>
              <a:t>share-net</a:t>
            </a:r>
            <a:r>
              <a:rPr lang="zh-CN" altLang="zh-CN" sz="1800" kern="100" dirty="0">
                <a:solidFill>
                  <a:srgbClr val="3E3F42"/>
                </a:solidFill>
                <a:effectLst/>
                <a:latin typeface="Segoe UI" panose="020B0502040204020203" pitchFamily="34" charset="0"/>
                <a:ea typeface="宋体" panose="02010600030101010101" pitchFamily="2" charset="-122"/>
                <a:cs typeface="Segoe UI" panose="020B0502040204020203" pitchFamily="34" charset="0"/>
              </a:rPr>
              <a:t>），将输入图像调整为几个尺度，并将每个尺度通过共享的深度网络进行处理。然后，它融合了多尺度特征</a:t>
            </a:r>
            <a:endParaRPr lang="en-US" altLang="zh-CN" sz="1800" kern="100" dirty="0">
              <a:solidFill>
                <a:srgbClr val="3E3F42"/>
              </a:solidFill>
              <a:effectLst/>
              <a:latin typeface="Segoe UI" panose="020B0502040204020203" pitchFamily="34" charset="0"/>
              <a:ea typeface="宋体" panose="02010600030101010101" pitchFamily="2" charset="-122"/>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solidFill>
                  <a:srgbClr val="3E3F42"/>
                </a:solidFill>
                <a:effectLst/>
                <a:latin typeface="Segoe UI" panose="020B0502040204020203" pitchFamily="34" charset="0"/>
                <a:ea typeface="宋体" panose="02010600030101010101" pitchFamily="2" charset="-122"/>
                <a:cs typeface="Segoe UI" panose="020B0502040204020203" pitchFamily="34" charset="0"/>
              </a:rPr>
              <a:t>然后计算最终的预测。共享网络不需要上述提到的两步训练过程。</a:t>
            </a:r>
            <a:endParaRPr lang="zh-CN" altLang="zh-CN" sz="1800" kern="100" dirty="0">
              <a:effectLst/>
              <a:latin typeface="Times New Roman" panose="02020603050405020304" pitchFamily="18" charset="0"/>
              <a:ea typeface="宋体" panose="02010600030101010101" pitchFamily="2" charset="-122"/>
              <a:cs typeface="宋体"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8867F4B1-D475-E34D-8615-04B3DB150ADD}" type="slidenum">
              <a:rPr kumimoji="1" lang="zh-CN" altLang="en-US" smtClean="0"/>
              <a:t>40</a:t>
            </a:fld>
            <a:endParaRPr kumimoji="1" lang="zh-CN" altLang="en-US"/>
          </a:p>
        </p:txBody>
      </p:sp>
    </p:spTree>
    <p:extLst>
      <p:ext uri="{BB962C8B-B14F-4D97-AF65-F5344CB8AC3E}">
        <p14:creationId xmlns:p14="http://schemas.microsoft.com/office/powerpoint/2010/main" val="39404069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solidFill>
                  <a:srgbClr val="3E3F42"/>
                </a:solidFill>
                <a:effectLst/>
                <a:latin typeface="Segoe UI" panose="020B0502040204020203" pitchFamily="34" charset="0"/>
                <a:ea typeface="宋体" panose="02010600030101010101" pitchFamily="2" charset="-122"/>
                <a:cs typeface="Segoe UI" panose="020B0502040204020203" pitchFamily="34" charset="0"/>
              </a:rPr>
              <a:t>本文中将语义分割模型</a:t>
            </a:r>
            <a:r>
              <a:rPr lang="en-US" altLang="zh-CN" sz="1800" dirty="0" err="1">
                <a:solidFill>
                  <a:srgbClr val="3E3F42"/>
                </a:solidFill>
                <a:effectLst/>
                <a:latin typeface="Segoe UI" panose="020B0502040204020203" pitchFamily="34" charset="0"/>
                <a:ea typeface="宋体" panose="02010600030101010101" pitchFamily="2" charset="-122"/>
              </a:rPr>
              <a:t>Deeplab</a:t>
            </a:r>
            <a:r>
              <a:rPr lang="en-US" altLang="zh-CN" sz="1800" dirty="0">
                <a:solidFill>
                  <a:srgbClr val="3E3F42"/>
                </a:solidFill>
                <a:effectLst/>
                <a:latin typeface="Segoe UI" panose="020B0502040204020203" pitchFamily="34" charset="0"/>
                <a:ea typeface="宋体" panose="02010600030101010101" pitchFamily="2" charset="-122"/>
              </a:rPr>
              <a:t> v1</a:t>
            </a:r>
            <a:r>
              <a:rPr lang="zh-CN" altLang="zh-CN" sz="1800" dirty="0">
                <a:solidFill>
                  <a:srgbClr val="3E3F42"/>
                </a:solidFill>
                <a:effectLst/>
                <a:latin typeface="Segoe UI" panose="020B0502040204020203" pitchFamily="34" charset="0"/>
                <a:ea typeface="宋体" panose="02010600030101010101" pitchFamily="2" charset="-122"/>
                <a:cs typeface="Segoe UI" panose="020B0502040204020203" pitchFamily="34" charset="0"/>
              </a:rPr>
              <a:t>调整为一个了共享网络，并使用软注意力模型来实现在不同比例的平均池化和最大池化</a:t>
            </a:r>
            <a:endParaRPr lang="en-US" altLang="zh-CN" sz="1800" dirty="0">
              <a:solidFill>
                <a:srgbClr val="3E3F42"/>
              </a:solidFill>
              <a:effectLst/>
              <a:latin typeface="Segoe UI" panose="020B0502040204020203" pitchFamily="34" charset="0"/>
              <a:ea typeface="宋体" panose="02010600030101010101" pitchFamily="2" charset="-122"/>
              <a:cs typeface="Segoe UI" panose="020B0502040204020203" pitchFamily="34" charset="0"/>
            </a:endParaRPr>
          </a:p>
          <a:p>
            <a:r>
              <a:rPr lang="zh-CN" altLang="en-US" b="0" i="0" dirty="0">
                <a:solidFill>
                  <a:srgbClr val="4D4D4D"/>
                </a:solidFill>
                <a:effectLst/>
                <a:latin typeface="-apple-system"/>
              </a:rPr>
              <a:t>其中注意模型学习根据图像中呈现的目标尺度对多尺度特征进行加权（例如，模型学习对大对象的粗尺度特征施加大的权重）。</a:t>
            </a:r>
            <a:endParaRPr lang="en-US" altLang="zh-CN" b="0" i="0" dirty="0">
              <a:solidFill>
                <a:srgbClr val="4D4D4D"/>
              </a:solidFill>
              <a:effectLst/>
              <a:latin typeface="-apple-system"/>
            </a:endParaRPr>
          </a:p>
          <a:p>
            <a:r>
              <a:rPr lang="zh-CN" altLang="en-US" b="0" i="0" dirty="0">
                <a:solidFill>
                  <a:srgbClr val="4D4D4D"/>
                </a:solidFill>
                <a:effectLst/>
                <a:latin typeface="-apple-system"/>
              </a:rPr>
              <a:t>对于每个尺度，注意模型输出一个权重图，逐像素对特征进行加权，然后使用</a:t>
            </a:r>
            <a:r>
              <a:rPr lang="en-US" altLang="zh-CN" b="0" i="0" dirty="0">
                <a:solidFill>
                  <a:srgbClr val="4D4D4D"/>
                </a:solidFill>
                <a:effectLst/>
                <a:latin typeface="-apple-system"/>
              </a:rPr>
              <a:t>FCN</a:t>
            </a:r>
            <a:r>
              <a:rPr lang="zh-CN" altLang="en-US" b="0" i="0" dirty="0">
                <a:solidFill>
                  <a:srgbClr val="4D4D4D"/>
                </a:solidFill>
                <a:effectLst/>
                <a:latin typeface="-apple-system"/>
              </a:rPr>
              <a:t>对所有尺度产生的得分图的加权和进行分类。</a:t>
            </a:r>
            <a:endParaRPr lang="zh-CN" altLang="en-US" dirty="0"/>
          </a:p>
        </p:txBody>
      </p:sp>
      <p:sp>
        <p:nvSpPr>
          <p:cNvPr id="4" name="灯片编号占位符 3"/>
          <p:cNvSpPr>
            <a:spLocks noGrp="1"/>
          </p:cNvSpPr>
          <p:nvPr>
            <p:ph type="sldNum" sz="quarter" idx="5"/>
          </p:nvPr>
        </p:nvSpPr>
        <p:spPr/>
        <p:txBody>
          <a:bodyPr/>
          <a:lstStyle/>
          <a:p>
            <a:fld id="{8867F4B1-D475-E34D-8615-04B3DB150ADD}" type="slidenum">
              <a:rPr kumimoji="1" lang="zh-CN" altLang="en-US" smtClean="0"/>
              <a:t>41</a:t>
            </a:fld>
            <a:endParaRPr kumimoji="1" lang="zh-CN" altLang="en-US"/>
          </a:p>
        </p:txBody>
      </p:sp>
    </p:spTree>
    <p:extLst>
      <p:ext uri="{BB962C8B-B14F-4D97-AF65-F5344CB8AC3E}">
        <p14:creationId xmlns:p14="http://schemas.microsoft.com/office/powerpoint/2010/main" val="24811366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solidFill>
                <a:srgbClr val="3E3F42"/>
              </a:solidFill>
              <a:effectLst/>
              <a:latin typeface="Segoe UI" panose="020B0502040204020203" pitchFamily="34" charset="0"/>
              <a:ea typeface="宋体" panose="02010600030101010101" pitchFamily="2" charset="-122"/>
              <a:cs typeface="Segoe UI" panose="020B0502040204020203" pitchFamily="34" charset="0"/>
            </a:endParaRPr>
          </a:p>
          <a:p>
            <a:r>
              <a:rPr lang="zh-CN" altLang="en-US" b="0" i="0" dirty="0">
                <a:solidFill>
                  <a:srgbClr val="4D4D4D"/>
                </a:solidFill>
                <a:effectLst/>
                <a:latin typeface="-apple-system"/>
              </a:rPr>
              <a:t>假设一个输入图像的大小被调整到几个尺度的</a:t>
            </a:r>
            <a:r>
              <a:rPr lang="en-US" altLang="zh-CN" b="0" i="0" dirty="0">
                <a:solidFill>
                  <a:srgbClr val="4D4D4D"/>
                </a:solidFill>
                <a:effectLst/>
                <a:latin typeface="KaTeX_Main"/>
              </a:rPr>
              <a:t>s </a:t>
            </a:r>
            <a:r>
              <a:rPr lang="zh-CN" altLang="en-US" b="0" i="0" dirty="0">
                <a:solidFill>
                  <a:srgbClr val="4D4D4D"/>
                </a:solidFill>
                <a:effectLst/>
                <a:latin typeface="-apple-system"/>
              </a:rPr>
              <a:t>。每个尺度通过</a:t>
            </a:r>
            <a:r>
              <a:rPr lang="en-US" altLang="zh-CN" b="0" i="0" dirty="0" err="1">
                <a:solidFill>
                  <a:srgbClr val="4D4D4D"/>
                </a:solidFill>
                <a:effectLst/>
                <a:latin typeface="-apple-system"/>
              </a:rPr>
              <a:t>DeepLab</a:t>
            </a:r>
            <a:r>
              <a:rPr lang="zh-CN" altLang="en-US" b="0" i="0" dirty="0">
                <a:solidFill>
                  <a:srgbClr val="4D4D4D"/>
                </a:solidFill>
                <a:effectLst/>
                <a:latin typeface="-apple-system"/>
              </a:rPr>
              <a:t>生成尺度</a:t>
            </a:r>
            <a:r>
              <a:rPr lang="en-US" altLang="zh-CN" b="0" i="0" dirty="0">
                <a:solidFill>
                  <a:srgbClr val="4D4D4D"/>
                </a:solidFill>
                <a:effectLst/>
                <a:latin typeface="-apple-system"/>
              </a:rPr>
              <a:t>s</a:t>
            </a:r>
            <a:r>
              <a:rPr lang="zh-CN" altLang="en-US" b="0" i="0" dirty="0">
                <a:solidFill>
                  <a:srgbClr val="4D4D4D"/>
                </a:solidFill>
                <a:effectLst/>
                <a:latin typeface="-apple-system"/>
              </a:rPr>
              <a:t>的</a:t>
            </a:r>
            <a:r>
              <a:rPr lang="en-US" altLang="zh-CN" b="0" i="0" dirty="0">
                <a:solidFill>
                  <a:srgbClr val="4D4D4D"/>
                </a:solidFill>
                <a:effectLst/>
                <a:latin typeface="-apple-system"/>
              </a:rPr>
              <a:t>score map</a:t>
            </a:r>
            <a:r>
              <a:rPr lang="zh-CN" altLang="en-US" b="0" i="0" dirty="0">
                <a:solidFill>
                  <a:srgbClr val="4D4D4D"/>
                </a:solidFill>
                <a:effectLst/>
                <a:latin typeface="-apple-system"/>
              </a:rPr>
              <a:t>，表示</a:t>
            </a:r>
            <a:r>
              <a:rPr lang="en-US" altLang="zh-CN" b="0" i="0" dirty="0">
                <a:solidFill>
                  <a:srgbClr val="4D4D4D"/>
                </a:solidFill>
                <a:effectLst/>
                <a:latin typeface="-apple-system"/>
              </a:rPr>
              <a:t>f</a:t>
            </a:r>
            <a:r>
              <a:rPr lang="zh-CN" altLang="en-US" b="0" i="0" dirty="0">
                <a:solidFill>
                  <a:srgbClr val="4D4D4D"/>
                </a:solidFill>
                <a:effectLst/>
                <a:latin typeface="KaTeX_Main"/>
              </a:rPr>
              <a:t>​</a:t>
            </a:r>
            <a:r>
              <a:rPr lang="en-US" altLang="zh-CN" b="0" i="0" dirty="0">
                <a:solidFill>
                  <a:srgbClr val="4D4D4D"/>
                </a:solidFill>
                <a:effectLst/>
                <a:latin typeface="-apple-system"/>
              </a:rPr>
              <a:t>,</a:t>
            </a:r>
            <a:r>
              <a:rPr lang="zh-CN" altLang="en-US" b="0" i="0" dirty="0">
                <a:solidFill>
                  <a:srgbClr val="4D4D4D"/>
                </a:solidFill>
                <a:effectLst/>
                <a:latin typeface="-apple-system"/>
              </a:rPr>
              <a:t>其中</a:t>
            </a:r>
            <a:r>
              <a:rPr lang="en-US" altLang="zh-CN" b="0" i="0" dirty="0" err="1">
                <a:solidFill>
                  <a:srgbClr val="4D4D4D"/>
                </a:solidFill>
                <a:effectLst/>
                <a:latin typeface="-apple-system"/>
              </a:rPr>
              <a:t>i</a:t>
            </a:r>
            <a:r>
              <a:rPr lang="zh-CN" altLang="en-US" b="0" i="0" dirty="0">
                <a:solidFill>
                  <a:srgbClr val="4D4D4D"/>
                </a:solidFill>
                <a:effectLst/>
                <a:latin typeface="-apple-system"/>
              </a:rPr>
              <a:t>为空间位置，</a:t>
            </a:r>
            <a:r>
              <a:rPr lang="en-US" altLang="zh-CN" b="0" i="0" dirty="0">
                <a:solidFill>
                  <a:srgbClr val="4D4D4D"/>
                </a:solidFill>
                <a:effectLst/>
                <a:latin typeface="-apple-system"/>
              </a:rPr>
              <a:t>c</a:t>
            </a:r>
            <a:r>
              <a:rPr lang="zh-CN" altLang="en-US" b="0" i="0" dirty="0">
                <a:solidFill>
                  <a:srgbClr val="4D4D4D"/>
                </a:solidFill>
                <a:effectLst/>
                <a:latin typeface="-apple-system"/>
              </a:rPr>
              <a:t>为类别</a:t>
            </a:r>
            <a:r>
              <a:rPr lang="en-US" altLang="zh-CN" b="0" i="0" dirty="0">
                <a:solidFill>
                  <a:srgbClr val="4D4D4D"/>
                </a:solidFill>
                <a:effectLst/>
                <a:latin typeface="-apple-system"/>
              </a:rPr>
              <a:t>C</a:t>
            </a:r>
            <a:r>
              <a:rPr lang="zh-CN" altLang="en-US" b="0" i="0" dirty="0">
                <a:solidFill>
                  <a:srgbClr val="4D4D4D"/>
                </a:solidFill>
                <a:effectLst/>
                <a:latin typeface="-apple-system"/>
              </a:rPr>
              <a:t>。通过双线性插值，</a:t>
            </a:r>
            <a:r>
              <a:rPr lang="en-US" altLang="zh-CN" b="0" i="0" dirty="0">
                <a:solidFill>
                  <a:srgbClr val="4D4D4D"/>
                </a:solidFill>
                <a:effectLst/>
                <a:latin typeface="-apple-system"/>
              </a:rPr>
              <a:t>f</a:t>
            </a:r>
            <a:r>
              <a:rPr lang="zh-CN" altLang="en-US" b="0" i="0" dirty="0">
                <a:solidFill>
                  <a:srgbClr val="4D4D4D"/>
                </a:solidFill>
                <a:effectLst/>
                <a:latin typeface="KaTeX_Main"/>
              </a:rPr>
              <a:t>​</a:t>
            </a:r>
            <a:r>
              <a:rPr lang="zh-CN" altLang="en-US" b="0" i="0" dirty="0">
                <a:solidFill>
                  <a:srgbClr val="4D4D4D"/>
                </a:solidFill>
                <a:effectLst/>
                <a:latin typeface="-apple-system"/>
              </a:rPr>
              <a:t>被调整为具有相同的分辨率。我们用</a:t>
            </a:r>
            <a:r>
              <a:rPr lang="en-US" altLang="zh-CN" b="0" i="0" dirty="0">
                <a:solidFill>
                  <a:srgbClr val="4D4D4D"/>
                </a:solidFill>
                <a:effectLst/>
                <a:latin typeface="KaTeX_Main"/>
              </a:rPr>
              <a:t>g</a:t>
            </a:r>
            <a:r>
              <a:rPr lang="zh-CN" altLang="en-US" b="0" i="0" dirty="0">
                <a:solidFill>
                  <a:srgbClr val="4D4D4D"/>
                </a:solidFill>
                <a:effectLst/>
                <a:latin typeface="KaTeX_Main"/>
              </a:rPr>
              <a:t>​</a:t>
            </a:r>
            <a:r>
              <a:rPr lang="zh-CN" altLang="en-US" b="0" i="0" dirty="0">
                <a:solidFill>
                  <a:srgbClr val="4D4D4D"/>
                </a:solidFill>
                <a:effectLst/>
                <a:latin typeface="-apple-system"/>
              </a:rPr>
              <a:t>表示所有尺度的</a:t>
            </a:r>
            <a:r>
              <a:rPr lang="en-US" altLang="zh-CN" b="0" i="0" dirty="0">
                <a:solidFill>
                  <a:srgbClr val="4D4D4D"/>
                </a:solidFill>
                <a:effectLst/>
                <a:latin typeface="-apple-system"/>
              </a:rPr>
              <a:t>(</a:t>
            </a:r>
            <a:r>
              <a:rPr lang="en-US" altLang="zh-CN" b="0" i="0" dirty="0" err="1">
                <a:solidFill>
                  <a:srgbClr val="4D4D4D"/>
                </a:solidFill>
                <a:effectLst/>
                <a:latin typeface="-apple-system"/>
              </a:rPr>
              <a:t>i</a:t>
            </a:r>
            <a:r>
              <a:rPr lang="zh-CN" altLang="en-US" b="0" i="0" dirty="0">
                <a:solidFill>
                  <a:srgbClr val="4D4D4D"/>
                </a:solidFill>
                <a:effectLst/>
                <a:latin typeface="-apple-system"/>
              </a:rPr>
              <a:t>，</a:t>
            </a:r>
            <a:r>
              <a:rPr lang="en-US" altLang="zh-CN" b="0" i="0" dirty="0">
                <a:solidFill>
                  <a:srgbClr val="4D4D4D"/>
                </a:solidFill>
                <a:effectLst/>
                <a:latin typeface="-apple-system"/>
              </a:rPr>
              <a:t>c)</a:t>
            </a:r>
            <a:r>
              <a:rPr lang="zh-CN" altLang="en-US" b="0" i="0" dirty="0">
                <a:solidFill>
                  <a:srgbClr val="4D4D4D"/>
                </a:solidFill>
                <a:effectLst/>
                <a:latin typeface="-apple-system"/>
              </a:rPr>
              <a:t>处的得分图的加权和</a:t>
            </a:r>
            <a:endParaRPr lang="en-US" altLang="zh-CN" b="0" i="0" dirty="0">
              <a:solidFill>
                <a:srgbClr val="4D4D4D"/>
              </a:solidFill>
              <a:effectLst/>
              <a:latin typeface="-apple-system"/>
            </a:endParaRPr>
          </a:p>
          <a:p>
            <a:r>
              <a:rPr lang="en-US" altLang="zh-CN" b="0" i="1" dirty="0">
                <a:solidFill>
                  <a:srgbClr val="4D4D4D"/>
                </a:solidFill>
                <a:effectLst/>
                <a:latin typeface="KaTeX_Math"/>
              </a:rPr>
              <a:t>hi</a:t>
            </a:r>
            <a:r>
              <a:rPr lang="zh-CN" altLang="en-US" b="0" i="0" dirty="0">
                <a:solidFill>
                  <a:srgbClr val="4D4D4D"/>
                </a:solidFill>
                <a:effectLst/>
                <a:latin typeface="-apple-system"/>
              </a:rPr>
              <a:t>为</a:t>
            </a:r>
            <a:r>
              <a:rPr lang="en-US" altLang="zh-CN" b="0" i="0" dirty="0">
                <a:solidFill>
                  <a:srgbClr val="4D4D4D"/>
                </a:solidFill>
                <a:effectLst/>
                <a:latin typeface="-apple-system"/>
              </a:rPr>
              <a:t>attention</a:t>
            </a:r>
            <a:r>
              <a:rPr lang="zh-CN" altLang="en-US" b="0" i="0" dirty="0">
                <a:solidFill>
                  <a:srgbClr val="4D4D4D"/>
                </a:solidFill>
                <a:effectLst/>
                <a:latin typeface="-apple-system"/>
              </a:rPr>
              <a:t>模型在尺度</a:t>
            </a:r>
            <a:r>
              <a:rPr lang="en-US" altLang="zh-CN" b="0" i="0" dirty="0">
                <a:solidFill>
                  <a:srgbClr val="4D4D4D"/>
                </a:solidFill>
                <a:effectLst/>
                <a:latin typeface="-apple-system"/>
              </a:rPr>
              <a:t>s</a:t>
            </a:r>
            <a:r>
              <a:rPr lang="zh-CN" altLang="en-US" b="0" i="0" dirty="0">
                <a:solidFill>
                  <a:srgbClr val="4D4D4D"/>
                </a:solidFill>
                <a:effectLst/>
                <a:latin typeface="-apple-system"/>
              </a:rPr>
              <a:t>上关于位置</a:t>
            </a:r>
            <a:r>
              <a:rPr lang="en-US" altLang="zh-CN" b="0" i="0" dirty="0" err="1">
                <a:solidFill>
                  <a:srgbClr val="4D4D4D"/>
                </a:solidFill>
                <a:effectLst/>
                <a:latin typeface="-apple-system"/>
              </a:rPr>
              <a:t>i</a:t>
            </a:r>
            <a:r>
              <a:rPr lang="zh-CN" altLang="en-US" b="0" i="0" dirty="0">
                <a:solidFill>
                  <a:srgbClr val="4D4D4D"/>
                </a:solidFill>
                <a:effectLst/>
                <a:latin typeface="-apple-system"/>
              </a:rPr>
              <a:t>的</a:t>
            </a:r>
            <a:r>
              <a:rPr lang="en-US" altLang="zh-CN" b="0" i="0" dirty="0">
                <a:solidFill>
                  <a:srgbClr val="4D4D4D"/>
                </a:solidFill>
                <a:effectLst/>
                <a:latin typeface="-apple-system"/>
              </a:rPr>
              <a:t>score map(</a:t>
            </a:r>
            <a:r>
              <a:rPr lang="en-US" altLang="zh-CN" b="0" i="0" dirty="0" err="1">
                <a:solidFill>
                  <a:srgbClr val="4D4D4D"/>
                </a:solidFill>
                <a:effectLst/>
                <a:latin typeface="-apple-system"/>
              </a:rPr>
              <a:t>Softmax</a:t>
            </a:r>
            <a:r>
              <a:rPr lang="zh-CN" altLang="en-US" b="0" i="0" dirty="0">
                <a:solidFill>
                  <a:srgbClr val="4D4D4D"/>
                </a:solidFill>
                <a:effectLst/>
                <a:latin typeface="-apple-system"/>
              </a:rPr>
              <a:t>前一层的输出</a:t>
            </a:r>
            <a:r>
              <a:rPr lang="en-US" altLang="zh-CN" b="0" i="0" dirty="0">
                <a:solidFill>
                  <a:srgbClr val="4D4D4D"/>
                </a:solidFill>
                <a:effectLst/>
                <a:latin typeface="-apple-system"/>
              </a:rPr>
              <a:t>)</a:t>
            </a:r>
            <a:r>
              <a:rPr lang="zh-CN" altLang="en-US" b="0" i="0" dirty="0">
                <a:solidFill>
                  <a:srgbClr val="4D4D4D"/>
                </a:solidFill>
                <a:effectLst/>
                <a:latin typeface="-apple-system"/>
              </a:rPr>
              <a:t>，</a:t>
            </a:r>
            <a:r>
              <a:rPr lang="en-US" altLang="zh-CN" b="0" i="0" dirty="0">
                <a:solidFill>
                  <a:srgbClr val="4D4D4D"/>
                </a:solidFill>
                <a:effectLst/>
                <a:latin typeface="KaTeX_Main"/>
              </a:rPr>
              <a:t>w</a:t>
            </a:r>
            <a:r>
              <a:rPr lang="zh-CN" altLang="en-US" b="0" i="0" dirty="0">
                <a:solidFill>
                  <a:srgbClr val="4D4D4D"/>
                </a:solidFill>
                <a:effectLst/>
                <a:latin typeface="-apple-system"/>
              </a:rPr>
              <a:t>是在所有通道共享的。</a:t>
            </a:r>
            <a:r>
              <a:rPr lang="en-US" altLang="zh-CN" b="0" i="0" dirty="0">
                <a:solidFill>
                  <a:srgbClr val="4D4D4D"/>
                </a:solidFill>
                <a:effectLst/>
                <a:latin typeface="-apple-system"/>
              </a:rPr>
              <a:t>attention</a:t>
            </a:r>
            <a:r>
              <a:rPr lang="zh-CN" altLang="en-US" b="0" i="0" dirty="0">
                <a:solidFill>
                  <a:srgbClr val="4D4D4D"/>
                </a:solidFill>
                <a:effectLst/>
                <a:latin typeface="-apple-system"/>
              </a:rPr>
              <a:t>模型由另一个参数化的</a:t>
            </a:r>
            <a:r>
              <a:rPr lang="en-US" altLang="zh-CN" b="0" i="0" dirty="0">
                <a:solidFill>
                  <a:srgbClr val="4D4D4D"/>
                </a:solidFill>
                <a:effectLst/>
                <a:latin typeface="-apple-system"/>
              </a:rPr>
              <a:t>FCN</a:t>
            </a:r>
            <a:r>
              <a:rPr lang="zh-CN" altLang="en-US" b="0" i="0" dirty="0">
                <a:solidFill>
                  <a:srgbClr val="4D4D4D"/>
                </a:solidFill>
                <a:effectLst/>
                <a:latin typeface="-apple-system"/>
              </a:rPr>
              <a:t>模型构成，从而产生密集的</a:t>
            </a:r>
            <a:r>
              <a:rPr lang="en-US" altLang="zh-CN" b="0" i="0" dirty="0">
                <a:solidFill>
                  <a:srgbClr val="4D4D4D"/>
                </a:solidFill>
                <a:effectLst/>
                <a:latin typeface="-apple-system"/>
              </a:rPr>
              <a:t>map</a:t>
            </a:r>
            <a:r>
              <a:rPr lang="zh-CN" altLang="en-US" b="0" i="0" dirty="0">
                <a:solidFill>
                  <a:srgbClr val="4D4D4D"/>
                </a:solidFill>
                <a:effectLst/>
                <a:latin typeface="-apple-system"/>
              </a:rPr>
              <a:t>。所提出的注意力模型采用来自</a:t>
            </a:r>
            <a:r>
              <a:rPr lang="en-US" altLang="zh-CN" b="0" i="0" dirty="0">
                <a:solidFill>
                  <a:srgbClr val="4D4D4D"/>
                </a:solidFill>
                <a:effectLst/>
                <a:latin typeface="-apple-system"/>
              </a:rPr>
              <a:t>VGG16</a:t>
            </a:r>
            <a:r>
              <a:rPr lang="zh-CN" altLang="en-US" b="0" i="0" dirty="0">
                <a:solidFill>
                  <a:srgbClr val="4D4D4D"/>
                </a:solidFill>
                <a:effectLst/>
                <a:latin typeface="-apple-system"/>
              </a:rPr>
              <a:t>中</a:t>
            </a:r>
            <a:r>
              <a:rPr lang="en-US" altLang="zh-CN" b="0" i="0" dirty="0">
                <a:solidFill>
                  <a:srgbClr val="4D4D4D"/>
                </a:solidFill>
                <a:effectLst/>
                <a:latin typeface="-apple-system"/>
              </a:rPr>
              <a:t>fc7</a:t>
            </a:r>
            <a:r>
              <a:rPr lang="zh-CN" altLang="en-US" b="0" i="0" dirty="0">
                <a:solidFill>
                  <a:srgbClr val="4D4D4D"/>
                </a:solidFill>
                <a:effectLst/>
                <a:latin typeface="-apple-system"/>
              </a:rPr>
              <a:t>的特征做输入，它包含了</a:t>
            </a:r>
            <a:r>
              <a:rPr lang="en-US" altLang="zh-CN" b="0" i="0" dirty="0">
                <a:solidFill>
                  <a:srgbClr val="4D4D4D"/>
                </a:solidFill>
                <a:effectLst/>
                <a:latin typeface="-apple-system"/>
              </a:rPr>
              <a:t>2</a:t>
            </a:r>
            <a:r>
              <a:rPr lang="zh-CN" altLang="en-US" b="0" i="0" dirty="0">
                <a:solidFill>
                  <a:srgbClr val="4D4D4D"/>
                </a:solidFill>
                <a:effectLst/>
                <a:latin typeface="-apple-system"/>
              </a:rPr>
              <a:t>个</a:t>
            </a:r>
            <a:r>
              <a:rPr lang="en-US" altLang="zh-CN" b="0" i="0" dirty="0">
                <a:solidFill>
                  <a:srgbClr val="4D4D4D"/>
                </a:solidFill>
                <a:effectLst/>
                <a:latin typeface="-apple-system"/>
              </a:rPr>
              <a:t>layer</a:t>
            </a:r>
            <a:r>
              <a:rPr lang="zh-CN" altLang="en-US" b="0" i="0" dirty="0">
                <a:solidFill>
                  <a:srgbClr val="4D4D4D"/>
                </a:solidFill>
                <a:effectLst/>
                <a:latin typeface="-apple-system"/>
              </a:rPr>
              <a:t>（第一个</a:t>
            </a:r>
            <a:r>
              <a:rPr lang="en-US" altLang="zh-CN" b="0" i="0" dirty="0">
                <a:solidFill>
                  <a:srgbClr val="4D4D4D"/>
                </a:solidFill>
                <a:effectLst/>
                <a:latin typeface="-apple-system"/>
              </a:rPr>
              <a:t>layer</a:t>
            </a:r>
            <a:r>
              <a:rPr lang="zh-CN" altLang="en-US" b="0" i="0" dirty="0">
                <a:solidFill>
                  <a:srgbClr val="4D4D4D"/>
                </a:solidFill>
                <a:effectLst/>
                <a:latin typeface="-apple-system"/>
              </a:rPr>
              <a:t>为</a:t>
            </a:r>
            <a:r>
              <a:rPr lang="en-US" altLang="zh-CN" b="0" i="0" dirty="0" err="1">
                <a:solidFill>
                  <a:srgbClr val="4D4D4D"/>
                </a:solidFill>
                <a:effectLst/>
                <a:latin typeface="-apple-system"/>
              </a:rPr>
              <a:t>chanel</a:t>
            </a:r>
            <a:r>
              <a:rPr lang="zh-CN" altLang="en-US" b="0" i="0" dirty="0">
                <a:solidFill>
                  <a:srgbClr val="4D4D4D"/>
                </a:solidFill>
                <a:effectLst/>
                <a:latin typeface="-apple-system"/>
              </a:rPr>
              <a:t>：</a:t>
            </a:r>
            <a:r>
              <a:rPr lang="en-US" altLang="zh-CN" b="0" i="0" dirty="0">
                <a:solidFill>
                  <a:srgbClr val="4D4D4D"/>
                </a:solidFill>
                <a:effectLst/>
                <a:latin typeface="-apple-system"/>
              </a:rPr>
              <a:t>512</a:t>
            </a:r>
            <a:r>
              <a:rPr lang="zh-CN" altLang="en-US" b="0" i="0" dirty="0">
                <a:solidFill>
                  <a:srgbClr val="4D4D4D"/>
                </a:solidFill>
                <a:effectLst/>
                <a:latin typeface="-apple-system"/>
              </a:rPr>
              <a:t>，</a:t>
            </a:r>
            <a:r>
              <a:rPr lang="en-US" altLang="zh-CN" b="0" i="0" dirty="0" err="1">
                <a:solidFill>
                  <a:srgbClr val="4D4D4D"/>
                </a:solidFill>
                <a:effectLst/>
                <a:latin typeface="-apple-system"/>
              </a:rPr>
              <a:t>ksize</a:t>
            </a:r>
            <a:r>
              <a:rPr lang="zh-CN" altLang="en-US" b="0" i="0" dirty="0">
                <a:solidFill>
                  <a:srgbClr val="4D4D4D"/>
                </a:solidFill>
                <a:effectLst/>
                <a:latin typeface="-apple-system"/>
              </a:rPr>
              <a:t>：</a:t>
            </a:r>
            <a:r>
              <a:rPr lang="en-US" altLang="zh-CN" b="0" i="0" dirty="0">
                <a:solidFill>
                  <a:srgbClr val="4D4D4D"/>
                </a:solidFill>
                <a:effectLst/>
                <a:latin typeface="-apple-system"/>
              </a:rPr>
              <a:t>3x3</a:t>
            </a:r>
            <a:r>
              <a:rPr lang="zh-CN" altLang="en-US" b="0" i="0" dirty="0">
                <a:solidFill>
                  <a:srgbClr val="4D4D4D"/>
                </a:solidFill>
                <a:effectLst/>
                <a:latin typeface="-apple-system"/>
              </a:rPr>
              <a:t>的卷积，第二个</a:t>
            </a:r>
            <a:r>
              <a:rPr lang="en-US" altLang="zh-CN" b="0" i="0" dirty="0">
                <a:solidFill>
                  <a:srgbClr val="4D4D4D"/>
                </a:solidFill>
                <a:effectLst/>
                <a:latin typeface="-apple-system"/>
              </a:rPr>
              <a:t>layer</a:t>
            </a:r>
            <a:r>
              <a:rPr lang="zh-CN" altLang="en-US" b="0" i="0" dirty="0">
                <a:solidFill>
                  <a:srgbClr val="4D4D4D"/>
                </a:solidFill>
                <a:effectLst/>
                <a:latin typeface="-apple-system"/>
              </a:rPr>
              <a:t>为</a:t>
            </a:r>
            <a:r>
              <a:rPr lang="en-US" altLang="zh-CN" b="0" i="0" dirty="0" err="1">
                <a:solidFill>
                  <a:srgbClr val="4D4D4D"/>
                </a:solidFill>
                <a:effectLst/>
                <a:latin typeface="-apple-system"/>
              </a:rPr>
              <a:t>chanel</a:t>
            </a:r>
            <a:r>
              <a:rPr lang="zh-CN" altLang="en-US" b="0" i="0" dirty="0">
                <a:solidFill>
                  <a:srgbClr val="4D4D4D"/>
                </a:solidFill>
                <a:effectLst/>
                <a:latin typeface="-apple-system"/>
              </a:rPr>
              <a:t>：</a:t>
            </a:r>
            <a:r>
              <a:rPr lang="en-US" altLang="zh-CN" b="0" i="0" dirty="0">
                <a:solidFill>
                  <a:srgbClr val="4D4D4D"/>
                </a:solidFill>
                <a:effectLst/>
                <a:latin typeface="-apple-system"/>
              </a:rPr>
              <a:t>S</a:t>
            </a:r>
            <a:r>
              <a:rPr lang="zh-CN" altLang="en-US" b="0" i="0" dirty="0">
                <a:solidFill>
                  <a:srgbClr val="4D4D4D"/>
                </a:solidFill>
                <a:effectLst/>
                <a:latin typeface="-apple-system"/>
              </a:rPr>
              <a:t>，</a:t>
            </a:r>
            <a:r>
              <a:rPr lang="en-US" altLang="zh-CN" b="0" i="0" dirty="0" err="1">
                <a:solidFill>
                  <a:srgbClr val="4D4D4D"/>
                </a:solidFill>
                <a:effectLst/>
                <a:latin typeface="-apple-system"/>
              </a:rPr>
              <a:t>ksize</a:t>
            </a:r>
            <a:r>
              <a:rPr lang="zh-CN" altLang="en-US" b="0" i="0" dirty="0">
                <a:solidFill>
                  <a:srgbClr val="4D4D4D"/>
                </a:solidFill>
                <a:effectLst/>
                <a:latin typeface="-apple-system"/>
              </a:rPr>
              <a:t>：</a:t>
            </a:r>
            <a:r>
              <a:rPr lang="en-US" altLang="zh-CN" b="0" i="0" dirty="0">
                <a:solidFill>
                  <a:srgbClr val="4D4D4D"/>
                </a:solidFill>
                <a:effectLst/>
                <a:latin typeface="-apple-system"/>
              </a:rPr>
              <a:t>1x1</a:t>
            </a:r>
            <a:r>
              <a:rPr lang="zh-CN" altLang="en-US" b="0" i="0" dirty="0">
                <a:solidFill>
                  <a:srgbClr val="4D4D4D"/>
                </a:solidFill>
                <a:effectLst/>
                <a:latin typeface="-apple-system"/>
              </a:rPr>
              <a:t>的卷积，其中</a:t>
            </a:r>
            <a:r>
              <a:rPr lang="en-US" altLang="zh-CN" b="0" i="0" dirty="0">
                <a:solidFill>
                  <a:srgbClr val="4D4D4D"/>
                </a:solidFill>
                <a:effectLst/>
                <a:latin typeface="-apple-system"/>
              </a:rPr>
              <a:t>S</a:t>
            </a:r>
            <a:r>
              <a:rPr lang="zh-CN" altLang="en-US" b="0" i="0" dirty="0">
                <a:solidFill>
                  <a:srgbClr val="4D4D4D"/>
                </a:solidFill>
                <a:effectLst/>
                <a:latin typeface="-apple-system"/>
              </a:rPr>
              <a:t>为尺度的数量）。</a:t>
            </a:r>
            <a:endParaRPr lang="en-US" altLang="zh-CN" b="0" i="0" dirty="0">
              <a:solidFill>
                <a:srgbClr val="4D4D4D"/>
              </a:solidFill>
              <a:effectLst/>
              <a:latin typeface="-apple-system"/>
            </a:endParaRPr>
          </a:p>
          <a:p>
            <a:r>
              <a:rPr lang="zh-CN" altLang="en-US" b="0" i="0" dirty="0">
                <a:solidFill>
                  <a:srgbClr val="4D4D4D"/>
                </a:solidFill>
                <a:effectLst/>
                <a:latin typeface="-apple-system"/>
              </a:rPr>
              <a:t>除了对最终输出引入的监督外，我们还为每个尺度</a:t>
            </a:r>
            <a:r>
              <a:rPr lang="en-US" altLang="zh-CN" b="0" i="0" dirty="0">
                <a:solidFill>
                  <a:srgbClr val="4D4D4D"/>
                </a:solidFill>
                <a:effectLst/>
                <a:latin typeface="-apple-system"/>
              </a:rPr>
              <a:t>[33]</a:t>
            </a:r>
            <a:r>
              <a:rPr lang="zh-CN" altLang="en-US" b="0" i="0" dirty="0">
                <a:solidFill>
                  <a:srgbClr val="4D4D4D"/>
                </a:solidFill>
                <a:effectLst/>
                <a:latin typeface="-apple-system"/>
              </a:rPr>
              <a:t>的</a:t>
            </a:r>
            <a:r>
              <a:rPr lang="en-US" altLang="zh-CN" b="0" i="0" dirty="0">
                <a:solidFill>
                  <a:srgbClr val="4D4D4D"/>
                </a:solidFill>
                <a:effectLst/>
                <a:latin typeface="-apple-system"/>
              </a:rPr>
              <a:t>FCN</a:t>
            </a:r>
            <a:r>
              <a:rPr lang="zh-CN" altLang="en-US" b="0" i="0" dirty="0">
                <a:solidFill>
                  <a:srgbClr val="4D4D4D"/>
                </a:solidFill>
                <a:effectLst/>
                <a:latin typeface="-apple-system"/>
              </a:rPr>
              <a:t>添加了额外的监督。这背后的动机是，我们希望合并有判别性的特征（在池化或注意模型之后），以获得最终的分类器输出。</a:t>
            </a:r>
            <a:endParaRPr lang="zh-CN" altLang="en-US" dirty="0"/>
          </a:p>
        </p:txBody>
      </p:sp>
      <p:sp>
        <p:nvSpPr>
          <p:cNvPr id="4" name="灯片编号占位符 3"/>
          <p:cNvSpPr>
            <a:spLocks noGrp="1"/>
          </p:cNvSpPr>
          <p:nvPr>
            <p:ph type="sldNum" sz="quarter" idx="5"/>
          </p:nvPr>
        </p:nvSpPr>
        <p:spPr/>
        <p:txBody>
          <a:bodyPr/>
          <a:lstStyle/>
          <a:p>
            <a:fld id="{8867F4B1-D475-E34D-8615-04B3DB150ADD}" type="slidenum">
              <a:rPr kumimoji="1" lang="zh-CN" altLang="en-US" smtClean="0"/>
              <a:t>42</a:t>
            </a:fld>
            <a:endParaRPr kumimoji="1" lang="zh-CN" altLang="en-US"/>
          </a:p>
        </p:txBody>
      </p:sp>
    </p:spTree>
    <p:extLst>
      <p:ext uri="{BB962C8B-B14F-4D97-AF65-F5344CB8AC3E}">
        <p14:creationId xmlns:p14="http://schemas.microsoft.com/office/powerpoint/2010/main" val="18079578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4D4D4D"/>
                </a:solidFill>
                <a:effectLst/>
                <a:latin typeface="-apple-system"/>
              </a:rPr>
              <a:t>该数据集包含了针对每个人的详细部分注释，包括眼睛、鼻子等。我们将这些注释合并为头部、躯干、上</a:t>
            </a:r>
            <a:r>
              <a:rPr lang="en-US" altLang="zh-CN" b="0" i="0" dirty="0">
                <a:solidFill>
                  <a:srgbClr val="4D4D4D"/>
                </a:solidFill>
                <a:effectLst/>
                <a:latin typeface="-apple-system"/>
              </a:rPr>
              <a:t>/</a:t>
            </a:r>
            <a:r>
              <a:rPr lang="zh-CN" altLang="en-US" b="0" i="0" dirty="0">
                <a:solidFill>
                  <a:srgbClr val="4D4D4D"/>
                </a:solidFill>
                <a:effectLst/>
                <a:latin typeface="-apple-system"/>
              </a:rPr>
              <a:t>下臂和上</a:t>
            </a:r>
            <a:r>
              <a:rPr lang="en-US" altLang="zh-CN" b="0" i="0" dirty="0">
                <a:solidFill>
                  <a:srgbClr val="4D4D4D"/>
                </a:solidFill>
                <a:effectLst/>
                <a:latin typeface="-apple-system"/>
              </a:rPr>
              <a:t>/</a:t>
            </a:r>
            <a:r>
              <a:rPr lang="zh-CN" altLang="en-US" b="0" i="0" dirty="0">
                <a:solidFill>
                  <a:srgbClr val="4D4D4D"/>
                </a:solidFill>
                <a:effectLst/>
                <a:latin typeface="-apple-system"/>
              </a:rPr>
              <a:t>下腿，从而得到人的六个部分类和一个背景类</a:t>
            </a:r>
            <a:endParaRPr lang="en-US" altLang="zh-CN" b="0" i="0" dirty="0">
              <a:solidFill>
                <a:srgbClr val="4D4D4D"/>
              </a:solidFill>
              <a:effectLst/>
              <a:latin typeface="-apple-system"/>
            </a:endParaRPr>
          </a:p>
          <a:p>
            <a:r>
              <a:rPr lang="zh-CN" altLang="en-US" b="0" i="0" dirty="0">
                <a:solidFill>
                  <a:srgbClr val="4D4D4D"/>
                </a:solidFill>
                <a:effectLst/>
                <a:latin typeface="-apple-system"/>
              </a:rPr>
              <a:t>使用两个输入尺度比只使用一个输入尺度更好，而且它也略优于使用三个尺度表结合平均池化或注意模型。</a:t>
            </a:r>
            <a:endParaRPr lang="en-US" altLang="zh-CN" b="0" i="0" dirty="0">
              <a:solidFill>
                <a:srgbClr val="4D4D4D"/>
              </a:solidFill>
              <a:effectLst/>
              <a:latin typeface="-apple-system"/>
            </a:endParaRPr>
          </a:p>
          <a:p>
            <a:r>
              <a:rPr lang="zh-CN" altLang="en-US" b="0" i="0" dirty="0">
                <a:solidFill>
                  <a:srgbClr val="4D4D4D"/>
                </a:solidFill>
                <a:effectLst/>
                <a:latin typeface="-apple-system"/>
              </a:rPr>
              <a:t>我们的注意模型在不同的尺度下学习了更好的可解释的权重图</a:t>
            </a:r>
            <a:endParaRPr lang="en-US" altLang="zh-CN" b="0" i="0" dirty="0">
              <a:solidFill>
                <a:srgbClr val="4D4D4D"/>
              </a:solidFill>
              <a:effectLst/>
              <a:latin typeface="-apple-system"/>
            </a:endParaRPr>
          </a:p>
          <a:p>
            <a:r>
              <a:rPr lang="zh-CN" altLang="en-US" b="0" i="0" dirty="0">
                <a:solidFill>
                  <a:srgbClr val="4D4D4D"/>
                </a:solidFill>
                <a:effectLst/>
                <a:latin typeface="-apple-system"/>
              </a:rPr>
              <a:t>通过对每个尺度的</a:t>
            </a:r>
            <a:r>
              <a:rPr lang="en-US" altLang="zh-CN" b="0" i="0" dirty="0" err="1">
                <a:solidFill>
                  <a:srgbClr val="4D4D4D"/>
                </a:solidFill>
                <a:effectLst/>
                <a:latin typeface="-apple-system"/>
              </a:rPr>
              <a:t>fcn</a:t>
            </a:r>
            <a:r>
              <a:rPr lang="zh-CN" altLang="en-US" b="0" i="0" dirty="0">
                <a:solidFill>
                  <a:srgbClr val="4D4D4D"/>
                </a:solidFill>
                <a:effectLst/>
                <a:latin typeface="-apple-system"/>
              </a:rPr>
              <a:t>引入额外的监督，可以显著提高性能 如</a:t>
            </a:r>
            <a:r>
              <a:rPr lang="en-US" altLang="zh-CN" b="0" i="0" dirty="0">
                <a:solidFill>
                  <a:srgbClr val="4D4D4D"/>
                </a:solidFill>
                <a:effectLst/>
                <a:latin typeface="-apple-system"/>
              </a:rPr>
              <a:t>w/e-</a:t>
            </a:r>
            <a:r>
              <a:rPr lang="en-US" altLang="zh-CN" b="0" i="0" dirty="0" err="1">
                <a:solidFill>
                  <a:srgbClr val="4D4D4D"/>
                </a:solidFill>
                <a:effectLst/>
                <a:latin typeface="-apple-system"/>
              </a:rPr>
              <a:t>supv</a:t>
            </a:r>
            <a:endParaRPr lang="zh-CN" altLang="en-US" dirty="0"/>
          </a:p>
        </p:txBody>
      </p:sp>
      <p:sp>
        <p:nvSpPr>
          <p:cNvPr id="4" name="灯片编号占位符 3"/>
          <p:cNvSpPr>
            <a:spLocks noGrp="1"/>
          </p:cNvSpPr>
          <p:nvPr>
            <p:ph type="sldNum" sz="quarter" idx="5"/>
          </p:nvPr>
        </p:nvSpPr>
        <p:spPr/>
        <p:txBody>
          <a:bodyPr/>
          <a:lstStyle/>
          <a:p>
            <a:fld id="{8867F4B1-D475-E34D-8615-04B3DB150ADD}" type="slidenum">
              <a:rPr kumimoji="1" lang="zh-CN" altLang="en-US" smtClean="0"/>
              <a:t>43</a:t>
            </a:fld>
            <a:endParaRPr kumimoji="1" lang="zh-CN" altLang="en-US"/>
          </a:p>
        </p:txBody>
      </p:sp>
    </p:spTree>
    <p:extLst>
      <p:ext uri="{BB962C8B-B14F-4D97-AF65-F5344CB8AC3E}">
        <p14:creationId xmlns:p14="http://schemas.microsoft.com/office/powerpoint/2010/main" val="2170788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4D4D4D"/>
                </a:solidFill>
                <a:effectLst/>
                <a:latin typeface="-apple-system"/>
              </a:rPr>
              <a:t>通过</a:t>
            </a:r>
            <a:r>
              <a:rPr lang="en-US" altLang="zh-CN" b="0" i="0" dirty="0">
                <a:solidFill>
                  <a:srgbClr val="4D4D4D"/>
                </a:solidFill>
                <a:effectLst/>
                <a:latin typeface="-apple-system"/>
              </a:rPr>
              <a:t>attention</a:t>
            </a:r>
            <a:r>
              <a:rPr lang="zh-CN" altLang="en-US" b="0" i="0" dirty="0">
                <a:solidFill>
                  <a:srgbClr val="4D4D4D"/>
                </a:solidFill>
                <a:effectLst/>
                <a:latin typeface="-apple-system"/>
              </a:rPr>
              <a:t>模型合并多尺度特征不仅仅产生了更好的性能，且更好的解释了权重</a:t>
            </a:r>
            <a:r>
              <a:rPr lang="en-US" altLang="zh-CN" b="0" i="0" dirty="0">
                <a:solidFill>
                  <a:srgbClr val="4D4D4D"/>
                </a:solidFill>
                <a:effectLst/>
                <a:latin typeface="-apple-system"/>
              </a:rPr>
              <a:t>map</a:t>
            </a:r>
            <a:r>
              <a:rPr lang="zh-CN" altLang="en-US" b="0" i="0" dirty="0">
                <a:solidFill>
                  <a:srgbClr val="4D4D4D"/>
                </a:solidFill>
                <a:effectLst/>
                <a:latin typeface="-apple-system"/>
              </a:rPr>
              <a:t>。特别地，</a:t>
            </a:r>
            <a:r>
              <a:rPr lang="en-US" altLang="zh-CN" b="0" i="0" dirty="0">
                <a:solidFill>
                  <a:srgbClr val="4D4D4D"/>
                </a:solidFill>
                <a:effectLst/>
                <a:latin typeface="-apple-system"/>
              </a:rPr>
              <a:t>scale-1 attention</a:t>
            </a:r>
            <a:r>
              <a:rPr lang="zh-CN" altLang="en-US" b="0" i="0" dirty="0">
                <a:solidFill>
                  <a:srgbClr val="4D4D4D"/>
                </a:solidFill>
                <a:effectLst/>
                <a:latin typeface="-apple-system"/>
              </a:rPr>
              <a:t>（尺度为</a:t>
            </a:r>
            <a:r>
              <a:rPr lang="en-US" altLang="zh-CN" b="0" i="0" dirty="0">
                <a:solidFill>
                  <a:srgbClr val="4D4D4D"/>
                </a:solidFill>
                <a:effectLst/>
                <a:latin typeface="-apple-system"/>
              </a:rPr>
              <a:t>1</a:t>
            </a:r>
            <a:r>
              <a:rPr lang="zh-CN" altLang="en-US" b="0" i="0" dirty="0">
                <a:solidFill>
                  <a:srgbClr val="4D4D4D"/>
                </a:solidFill>
                <a:effectLst/>
                <a:latin typeface="-apple-system"/>
              </a:rPr>
              <a:t>时的</a:t>
            </a:r>
            <a:r>
              <a:rPr lang="en-US" altLang="zh-CN" b="0" i="0" dirty="0">
                <a:solidFill>
                  <a:srgbClr val="4D4D4D"/>
                </a:solidFill>
                <a:effectLst/>
                <a:latin typeface="-apple-system"/>
              </a:rPr>
              <a:t>attention</a:t>
            </a:r>
            <a:r>
              <a:rPr lang="zh-CN" altLang="en-US" b="0" i="0" dirty="0">
                <a:solidFill>
                  <a:srgbClr val="4D4D4D"/>
                </a:solidFill>
                <a:effectLst/>
                <a:latin typeface="-apple-system"/>
              </a:rPr>
              <a:t>输出的权重</a:t>
            </a:r>
            <a:r>
              <a:rPr lang="en-US" altLang="zh-CN" b="0" i="0" dirty="0">
                <a:solidFill>
                  <a:srgbClr val="4D4D4D"/>
                </a:solidFill>
                <a:effectLst/>
                <a:latin typeface="-apple-system"/>
              </a:rPr>
              <a:t>map</a:t>
            </a:r>
            <a:r>
              <a:rPr lang="zh-CN" altLang="en-US" b="0" i="0" dirty="0">
                <a:solidFill>
                  <a:srgbClr val="4D4D4D"/>
                </a:solidFill>
                <a:effectLst/>
                <a:latin typeface="-apple-system"/>
              </a:rPr>
              <a:t>）通常关注小物体，</a:t>
            </a:r>
            <a:r>
              <a:rPr lang="en-US" altLang="zh-CN" b="0" i="0" dirty="0">
                <a:solidFill>
                  <a:srgbClr val="4D4D4D"/>
                </a:solidFill>
                <a:effectLst/>
                <a:latin typeface="-apple-system"/>
              </a:rPr>
              <a:t>scale-0.7</a:t>
            </a:r>
            <a:r>
              <a:rPr lang="zh-CN" altLang="en-US" b="0" i="0" dirty="0">
                <a:solidFill>
                  <a:srgbClr val="4D4D4D"/>
                </a:solidFill>
                <a:effectLst/>
                <a:latin typeface="-apple-system"/>
              </a:rPr>
              <a:t>关注中间尺度的物体，</a:t>
            </a:r>
            <a:r>
              <a:rPr lang="en-US" altLang="zh-CN" b="0" i="0" dirty="0">
                <a:solidFill>
                  <a:srgbClr val="4D4D4D"/>
                </a:solidFill>
                <a:effectLst/>
                <a:latin typeface="-apple-system"/>
              </a:rPr>
              <a:t>scale-0.5</a:t>
            </a:r>
            <a:r>
              <a:rPr lang="zh-CN" altLang="en-US" b="0" i="0" dirty="0">
                <a:solidFill>
                  <a:srgbClr val="4D4D4D"/>
                </a:solidFill>
                <a:effectLst/>
                <a:latin typeface="-apple-system"/>
              </a:rPr>
              <a:t>通常给大尺度的物体或者背景给予更多的权重。</a:t>
            </a:r>
            <a:endParaRPr lang="zh-CN" altLang="en-US" dirty="0"/>
          </a:p>
        </p:txBody>
      </p:sp>
      <p:sp>
        <p:nvSpPr>
          <p:cNvPr id="4" name="灯片编号占位符 3"/>
          <p:cNvSpPr>
            <a:spLocks noGrp="1"/>
          </p:cNvSpPr>
          <p:nvPr>
            <p:ph type="sldNum" sz="quarter" idx="5"/>
          </p:nvPr>
        </p:nvSpPr>
        <p:spPr/>
        <p:txBody>
          <a:bodyPr/>
          <a:lstStyle/>
          <a:p>
            <a:fld id="{8867F4B1-D475-E34D-8615-04B3DB150ADD}" type="slidenum">
              <a:rPr kumimoji="1" lang="zh-CN" altLang="en-US" smtClean="0"/>
              <a:t>44</a:t>
            </a:fld>
            <a:endParaRPr kumimoji="1" lang="zh-CN" altLang="en-US"/>
          </a:p>
        </p:txBody>
      </p:sp>
    </p:spTree>
    <p:extLst>
      <p:ext uri="{BB962C8B-B14F-4D97-AF65-F5344CB8AC3E}">
        <p14:creationId xmlns:p14="http://schemas.microsoft.com/office/powerpoint/2010/main" val="36005733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4D4D4D"/>
                </a:solidFill>
                <a:effectLst/>
                <a:latin typeface="-apple-system"/>
              </a:rPr>
              <a:t>PASCAL VOC 2012</a:t>
            </a:r>
            <a:r>
              <a:rPr lang="zh-CN" altLang="en-US" b="0" i="0" dirty="0">
                <a:solidFill>
                  <a:srgbClr val="4D4D4D"/>
                </a:solidFill>
                <a:effectLst/>
                <a:latin typeface="-apple-system"/>
              </a:rPr>
              <a:t>分割基准</a:t>
            </a:r>
            <a:r>
              <a:rPr lang="en-US" altLang="zh-CN" b="0" i="0" dirty="0">
                <a:solidFill>
                  <a:srgbClr val="4D4D4D"/>
                </a:solidFill>
                <a:effectLst/>
                <a:latin typeface="-apple-system"/>
              </a:rPr>
              <a:t>[18]</a:t>
            </a:r>
            <a:r>
              <a:rPr lang="zh-CN" altLang="en-US" b="0" i="0" dirty="0">
                <a:solidFill>
                  <a:srgbClr val="4D4D4D"/>
                </a:solidFill>
                <a:effectLst/>
                <a:latin typeface="-apple-system"/>
              </a:rPr>
              <a:t>由</a:t>
            </a:r>
            <a:r>
              <a:rPr lang="en-US" altLang="zh-CN" b="0" i="0" dirty="0">
                <a:solidFill>
                  <a:srgbClr val="4D4D4D"/>
                </a:solidFill>
                <a:effectLst/>
                <a:latin typeface="-apple-system"/>
              </a:rPr>
              <a:t>20</a:t>
            </a:r>
            <a:r>
              <a:rPr lang="zh-CN" altLang="en-US" b="0" i="0" dirty="0">
                <a:solidFill>
                  <a:srgbClr val="4D4D4D"/>
                </a:solidFill>
                <a:effectLst/>
                <a:latin typeface="-apple-system"/>
              </a:rPr>
              <a:t>个前景对象类和一个背景类组成</a:t>
            </a:r>
            <a:endParaRPr lang="en-US" altLang="zh-CN" b="0" i="0" dirty="0">
              <a:solidFill>
                <a:srgbClr val="4D4D4D"/>
              </a:solidFill>
              <a:effectLst/>
              <a:latin typeface="-apple-system"/>
            </a:endParaRPr>
          </a:p>
          <a:p>
            <a:r>
              <a:rPr lang="zh-CN" altLang="en-US" b="0" i="0" dirty="0">
                <a:solidFill>
                  <a:srgbClr val="4D4D4D"/>
                </a:solidFill>
                <a:effectLst/>
                <a:latin typeface="-apple-system"/>
              </a:rPr>
              <a:t>我们观察到与</a:t>
            </a:r>
            <a:r>
              <a:rPr lang="en-US" altLang="zh-CN" b="0" i="0" dirty="0">
                <a:solidFill>
                  <a:srgbClr val="4D4D4D"/>
                </a:solidFill>
                <a:effectLst/>
                <a:latin typeface="-apple-system"/>
              </a:rPr>
              <a:t>PASCAL-</a:t>
            </a:r>
            <a:r>
              <a:rPr lang="zh-CN" altLang="en-US" b="0" i="0" dirty="0">
                <a:solidFill>
                  <a:srgbClr val="4D4D4D"/>
                </a:solidFill>
                <a:effectLst/>
                <a:latin typeface="-apple-system"/>
              </a:rPr>
              <a:t>人</a:t>
            </a:r>
            <a:r>
              <a:rPr lang="en-US" altLang="zh-CN" b="0" i="0" dirty="0">
                <a:solidFill>
                  <a:srgbClr val="4D4D4D"/>
                </a:solidFill>
                <a:effectLst/>
                <a:latin typeface="-apple-system"/>
              </a:rPr>
              <a:t>-</a:t>
            </a:r>
            <a:r>
              <a:rPr lang="zh-CN" altLang="en-US" b="0" i="0" dirty="0">
                <a:solidFill>
                  <a:srgbClr val="4D4D4D"/>
                </a:solidFill>
                <a:effectLst/>
                <a:latin typeface="-apple-system"/>
              </a:rPr>
              <a:t>部分数据集相似的实验结果：（</a:t>
            </a:r>
            <a:r>
              <a:rPr lang="en-US" altLang="zh-CN" b="0" i="0" dirty="0">
                <a:solidFill>
                  <a:srgbClr val="4D4D4D"/>
                </a:solidFill>
                <a:effectLst/>
                <a:latin typeface="-apple-system"/>
              </a:rPr>
              <a:t>1</a:t>
            </a:r>
            <a:r>
              <a:rPr lang="zh-CN" altLang="en-US" b="0" i="0" dirty="0">
                <a:solidFill>
                  <a:srgbClr val="4D4D4D"/>
                </a:solidFill>
                <a:effectLst/>
                <a:latin typeface="-apple-system"/>
              </a:rPr>
              <a:t>）使用两个输入尺度比单一输入尺度更好。（</a:t>
            </a:r>
            <a:r>
              <a:rPr lang="en-US" altLang="zh-CN" b="0" i="0" dirty="0">
                <a:solidFill>
                  <a:srgbClr val="4D4D4D"/>
                </a:solidFill>
                <a:effectLst/>
                <a:latin typeface="-apple-system"/>
              </a:rPr>
              <a:t>2</a:t>
            </a:r>
            <a:r>
              <a:rPr lang="zh-CN" altLang="en-US" b="0" i="0" dirty="0">
                <a:solidFill>
                  <a:srgbClr val="4D4D4D"/>
                </a:solidFill>
                <a:effectLst/>
                <a:latin typeface="-apple-system"/>
              </a:rPr>
              <a:t>）增加额外的监督是为了实现更好的性能是必要的，特别是对于平均池化和提出的注意模型。（</a:t>
            </a:r>
            <a:r>
              <a:rPr lang="en-US" altLang="zh-CN" b="0" i="0" dirty="0">
                <a:solidFill>
                  <a:srgbClr val="4D4D4D"/>
                </a:solidFill>
                <a:effectLst/>
                <a:latin typeface="-apple-system"/>
              </a:rPr>
              <a:t>3</a:t>
            </a:r>
            <a:r>
              <a:rPr lang="zh-CN" altLang="en-US" b="0" i="0" dirty="0">
                <a:solidFill>
                  <a:srgbClr val="4D4D4D"/>
                </a:solidFill>
                <a:effectLst/>
                <a:latin typeface="-apple-system"/>
              </a:rPr>
              <a:t>）通过三种尺度输入、注意模型和额外监督，</a:t>
            </a:r>
            <a:endParaRPr lang="en-US" altLang="zh-CN" b="0" i="0" dirty="0">
              <a:solidFill>
                <a:srgbClr val="4D4D4D"/>
              </a:solidFill>
              <a:effectLst/>
              <a:latin typeface="-apple-system"/>
            </a:endParaRPr>
          </a:p>
          <a:p>
            <a:r>
              <a:rPr lang="zh-CN" altLang="en-US" b="0" i="0" dirty="0">
                <a:solidFill>
                  <a:srgbClr val="4D4D4D"/>
                </a:solidFill>
                <a:effectLst/>
                <a:latin typeface="-apple-system"/>
              </a:rPr>
              <a:t>将我们的模型与</a:t>
            </a:r>
            <a:r>
              <a:rPr lang="en-US" altLang="zh-CN" b="0" i="0" dirty="0" err="1">
                <a:solidFill>
                  <a:srgbClr val="4D4D4D"/>
                </a:solidFill>
                <a:effectLst/>
                <a:latin typeface="-apple-system"/>
              </a:rPr>
              <a:t>DeepLab-LargeFOV</a:t>
            </a:r>
            <a:r>
              <a:rPr lang="zh-CN" altLang="en-US" b="0" i="0" dirty="0">
                <a:solidFill>
                  <a:srgbClr val="4D4D4D"/>
                </a:solidFill>
                <a:effectLst/>
                <a:latin typeface="-apple-system"/>
              </a:rPr>
              <a:t>和</a:t>
            </a:r>
            <a:r>
              <a:rPr lang="en-US" altLang="zh-CN" b="0" i="0" dirty="0" err="1">
                <a:solidFill>
                  <a:srgbClr val="4D4D4D"/>
                </a:solidFill>
                <a:effectLst/>
                <a:latin typeface="-apple-system"/>
              </a:rPr>
              <a:t>DeepLabMSc-LargeFOV</a:t>
            </a:r>
            <a:r>
              <a:rPr lang="en-US" altLang="zh-CN" b="0" i="0" dirty="0">
                <a:solidFill>
                  <a:srgbClr val="4D4D4D"/>
                </a:solidFill>
                <a:effectLst/>
                <a:latin typeface="-apple-system"/>
              </a:rPr>
              <a:t>[11]</a:t>
            </a:r>
            <a:r>
              <a:rPr lang="zh-CN" altLang="en-US" b="0" i="0" dirty="0">
                <a:solidFill>
                  <a:srgbClr val="4D4D4D"/>
                </a:solidFill>
                <a:effectLst/>
                <a:latin typeface="-apple-system"/>
              </a:rPr>
              <a:t>进行比较，比这两种都好</a:t>
            </a:r>
            <a:endParaRPr lang="en-US" altLang="zh-CN" b="0" i="0" dirty="0">
              <a:solidFill>
                <a:srgbClr val="4D4D4D"/>
              </a:solidFill>
              <a:effectLst/>
              <a:latin typeface="-apple-system"/>
            </a:endParaRPr>
          </a:p>
          <a:p>
            <a:r>
              <a:rPr lang="zh-CN" altLang="en-US" b="0" i="0" dirty="0">
                <a:solidFill>
                  <a:srgbClr val="4D4D4D"/>
                </a:solidFill>
                <a:effectLst/>
                <a:latin typeface="-apple-system"/>
              </a:rPr>
              <a:t>与其他两种方法进行了比较：</a:t>
            </a:r>
            <a:r>
              <a:rPr lang="en-US" altLang="zh-CN" b="0" i="0" dirty="0" err="1">
                <a:solidFill>
                  <a:srgbClr val="4D4D4D"/>
                </a:solidFill>
                <a:effectLst/>
                <a:latin typeface="-apple-system"/>
              </a:rPr>
              <a:t>ParseNet</a:t>
            </a:r>
            <a:r>
              <a:rPr lang="en-US" altLang="zh-CN" b="0" i="0" dirty="0">
                <a:solidFill>
                  <a:srgbClr val="4D4D4D"/>
                </a:solidFill>
                <a:effectLst/>
                <a:latin typeface="-apple-system"/>
              </a:rPr>
              <a:t>[36]</a:t>
            </a:r>
            <a:r>
              <a:rPr lang="zh-CN" altLang="en-US" b="0" i="0" dirty="0">
                <a:solidFill>
                  <a:srgbClr val="4D4D4D"/>
                </a:solidFill>
                <a:effectLst/>
                <a:latin typeface="-apple-system"/>
              </a:rPr>
              <a:t>和</a:t>
            </a:r>
            <a:r>
              <a:rPr lang="en-US" altLang="zh-CN" b="0" i="0" dirty="0">
                <a:solidFill>
                  <a:srgbClr val="4D4D4D"/>
                </a:solidFill>
                <a:effectLst/>
                <a:latin typeface="-apple-system"/>
              </a:rPr>
              <a:t>TTI </a:t>
            </a:r>
            <a:r>
              <a:rPr lang="en-US" altLang="zh-CN" b="0" i="0" dirty="0" err="1">
                <a:solidFill>
                  <a:srgbClr val="4D4D4D"/>
                </a:solidFill>
                <a:effectLst/>
                <a:latin typeface="-apple-system"/>
              </a:rPr>
              <a:t>zoomout</a:t>
            </a:r>
            <a:r>
              <a:rPr lang="en-US" altLang="zh-CN" b="0" i="0" dirty="0">
                <a:solidFill>
                  <a:srgbClr val="4D4D4D"/>
                </a:solidFill>
                <a:effectLst/>
                <a:latin typeface="-apple-system"/>
              </a:rPr>
              <a:t> v2[41]</a:t>
            </a:r>
            <a:r>
              <a:rPr lang="zh-CN" altLang="en-US" b="0" i="0" dirty="0">
                <a:solidFill>
                  <a:srgbClr val="4D4D4D"/>
                </a:solidFill>
                <a:effectLst/>
                <a:latin typeface="-apple-system"/>
              </a:rPr>
              <a:t>，这两种方法都是用来多尺度特征，在都没有使用完全连接的</a:t>
            </a:r>
            <a:r>
              <a:rPr lang="en-US" altLang="zh-CN" b="0" i="0" dirty="0">
                <a:solidFill>
                  <a:srgbClr val="4D4D4D"/>
                </a:solidFill>
                <a:effectLst/>
                <a:latin typeface="-apple-system"/>
              </a:rPr>
              <a:t>CRF</a:t>
            </a:r>
            <a:r>
              <a:rPr lang="zh-CN" altLang="en-US" b="0" i="0" dirty="0">
                <a:solidFill>
                  <a:srgbClr val="4D4D4D"/>
                </a:solidFill>
                <a:effectLst/>
                <a:latin typeface="-apple-system"/>
              </a:rPr>
              <a:t>时，我们的方法优于这两种算法</a:t>
            </a:r>
            <a:endParaRPr lang="en-US" altLang="zh-CN" b="0" i="0" dirty="0">
              <a:solidFill>
                <a:srgbClr val="4D4D4D"/>
              </a:solidFill>
              <a:effectLst/>
              <a:latin typeface="-apple-system"/>
            </a:endParaRPr>
          </a:p>
          <a:p>
            <a:r>
              <a:rPr lang="zh-CN" altLang="en-US" b="0" i="0" dirty="0">
                <a:solidFill>
                  <a:srgbClr val="4D4D4D"/>
                </a:solidFill>
                <a:effectLst/>
                <a:latin typeface="-apple-system"/>
              </a:rPr>
              <a:t>在</a:t>
            </a:r>
            <a:r>
              <a:rPr lang="en-US" altLang="zh-CN" b="0" i="0" dirty="0">
                <a:solidFill>
                  <a:srgbClr val="4D4D4D"/>
                </a:solidFill>
                <a:effectLst/>
                <a:latin typeface="-apple-system"/>
              </a:rPr>
              <a:t>MS-COCO 2014</a:t>
            </a:r>
            <a:r>
              <a:rPr lang="zh-CN" altLang="en-US" b="0" i="0" dirty="0">
                <a:solidFill>
                  <a:srgbClr val="4D4D4D"/>
                </a:solidFill>
                <a:effectLst/>
                <a:latin typeface="-apple-system"/>
              </a:rPr>
              <a:t>数据集</a:t>
            </a:r>
            <a:r>
              <a:rPr lang="en-US" altLang="zh-CN" b="0" i="0" dirty="0">
                <a:solidFill>
                  <a:srgbClr val="4D4D4D"/>
                </a:solidFill>
                <a:effectLst/>
                <a:latin typeface="-apple-system"/>
              </a:rPr>
              <a:t>[35]</a:t>
            </a:r>
            <a:r>
              <a:rPr lang="zh-CN" altLang="en-US" b="0" i="0" dirty="0">
                <a:solidFill>
                  <a:srgbClr val="4D4D4D"/>
                </a:solidFill>
                <a:effectLst/>
                <a:latin typeface="-apple-system"/>
              </a:rPr>
              <a:t>上进行了预先训练</a:t>
            </a:r>
            <a:endParaRPr lang="en-US" altLang="zh-CN" b="0" i="0" dirty="0">
              <a:solidFill>
                <a:srgbClr val="4D4D4D"/>
              </a:solidFill>
              <a:effectLst/>
              <a:latin typeface="-apple-system"/>
            </a:endParaRPr>
          </a:p>
          <a:p>
            <a:r>
              <a:rPr lang="zh-CN" altLang="en-US" b="0" i="0" dirty="0">
                <a:solidFill>
                  <a:srgbClr val="4D4D4D"/>
                </a:solidFill>
                <a:effectLst/>
                <a:latin typeface="-apple-system"/>
              </a:rPr>
              <a:t>我们再次观察到类似的实验结果</a:t>
            </a:r>
            <a:endParaRPr lang="en-US" altLang="zh-CN" b="0" i="0" dirty="0">
              <a:solidFill>
                <a:srgbClr val="4D4D4D"/>
              </a:solidFill>
              <a:effectLst/>
              <a:latin typeface="-apple-system"/>
            </a:endParaRPr>
          </a:p>
          <a:p>
            <a:r>
              <a:rPr lang="zh-CN" altLang="en-US" b="0" i="0" dirty="0">
                <a:solidFill>
                  <a:srgbClr val="4D4D4D"/>
                </a:solidFill>
                <a:effectLst/>
                <a:latin typeface="-apple-system"/>
              </a:rPr>
              <a:t> 为了与在测试集上报告的</a:t>
            </a:r>
            <a:r>
              <a:rPr lang="en-US" altLang="zh-CN" b="0" i="0" dirty="0" err="1">
                <a:solidFill>
                  <a:srgbClr val="4D4D4D"/>
                </a:solidFill>
                <a:effectLst/>
                <a:latin typeface="-apple-system"/>
              </a:rPr>
              <a:t>DeepLab</a:t>
            </a:r>
            <a:r>
              <a:rPr lang="zh-CN" altLang="en-US" b="0" i="0" dirty="0">
                <a:solidFill>
                  <a:srgbClr val="4D4D4D"/>
                </a:solidFill>
                <a:effectLst/>
                <a:latin typeface="-apple-system"/>
              </a:rPr>
              <a:t>变体进行公平的比较，我们使用了一个完全连接的</a:t>
            </a:r>
            <a:r>
              <a:rPr lang="en-US" altLang="zh-CN" b="0" i="0" dirty="0">
                <a:solidFill>
                  <a:srgbClr val="4D4D4D"/>
                </a:solidFill>
                <a:effectLst/>
                <a:latin typeface="-apple-system"/>
              </a:rPr>
              <a:t>CRF[30]</a:t>
            </a:r>
            <a:r>
              <a:rPr lang="zh-CN" altLang="en-US" b="0" i="0" dirty="0">
                <a:solidFill>
                  <a:srgbClr val="4D4D4D"/>
                </a:solidFill>
                <a:effectLst/>
                <a:latin typeface="-apple-system"/>
              </a:rPr>
              <a:t>作为后处理</a:t>
            </a:r>
            <a:endParaRPr lang="zh-CN" altLang="en-US" dirty="0"/>
          </a:p>
        </p:txBody>
      </p:sp>
      <p:sp>
        <p:nvSpPr>
          <p:cNvPr id="4" name="灯片编号占位符 3"/>
          <p:cNvSpPr>
            <a:spLocks noGrp="1"/>
          </p:cNvSpPr>
          <p:nvPr>
            <p:ph type="sldNum" sz="quarter" idx="5"/>
          </p:nvPr>
        </p:nvSpPr>
        <p:spPr/>
        <p:txBody>
          <a:bodyPr/>
          <a:lstStyle/>
          <a:p>
            <a:fld id="{8867F4B1-D475-E34D-8615-04B3DB150ADD}" type="slidenum">
              <a:rPr kumimoji="1" lang="zh-CN" altLang="en-US" smtClean="0"/>
              <a:t>45</a:t>
            </a:fld>
            <a:endParaRPr kumimoji="1" lang="zh-CN" altLang="en-US"/>
          </a:p>
        </p:txBody>
      </p:sp>
    </p:spTree>
    <p:extLst>
      <p:ext uri="{BB962C8B-B14F-4D97-AF65-F5344CB8AC3E}">
        <p14:creationId xmlns:p14="http://schemas.microsoft.com/office/powerpoint/2010/main" val="33560931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4D4D4D"/>
                </a:solidFill>
                <a:effectLst/>
                <a:latin typeface="-apple-system"/>
              </a:rPr>
              <a:t>MS-COCO2014</a:t>
            </a:r>
            <a:r>
              <a:rPr lang="zh-CN" altLang="en-US" b="0" i="0" dirty="0">
                <a:solidFill>
                  <a:srgbClr val="4D4D4D"/>
                </a:solidFill>
                <a:effectLst/>
                <a:latin typeface="-apple-system"/>
              </a:rPr>
              <a:t>数据集</a:t>
            </a:r>
            <a:r>
              <a:rPr lang="en-US" altLang="zh-CN" b="0" i="0" dirty="0">
                <a:solidFill>
                  <a:srgbClr val="4D4D4D"/>
                </a:solidFill>
                <a:effectLst/>
                <a:latin typeface="-apple-system"/>
              </a:rPr>
              <a:t>[35]</a:t>
            </a:r>
            <a:r>
              <a:rPr lang="zh-CN" altLang="en-US" b="0" i="0" dirty="0">
                <a:solidFill>
                  <a:srgbClr val="4D4D4D"/>
                </a:solidFill>
                <a:effectLst/>
                <a:latin typeface="-apple-system"/>
              </a:rPr>
              <a:t>包含</a:t>
            </a:r>
            <a:r>
              <a:rPr lang="en-US" altLang="zh-CN" b="0" i="0" dirty="0">
                <a:solidFill>
                  <a:srgbClr val="4D4D4D"/>
                </a:solidFill>
                <a:effectLst/>
                <a:latin typeface="-apple-system"/>
              </a:rPr>
              <a:t>80</a:t>
            </a:r>
            <a:r>
              <a:rPr lang="zh-CN" altLang="en-US" b="0" i="0" dirty="0">
                <a:solidFill>
                  <a:srgbClr val="4D4D4D"/>
                </a:solidFill>
                <a:effectLst/>
                <a:latin typeface="-apple-system"/>
              </a:rPr>
              <a:t>个前景对象类和</a:t>
            </a:r>
            <a:r>
              <a:rPr lang="en-US" altLang="zh-CN" b="0" i="0" dirty="0">
                <a:solidFill>
                  <a:srgbClr val="4D4D4D"/>
                </a:solidFill>
                <a:effectLst/>
                <a:latin typeface="-apple-system"/>
              </a:rPr>
              <a:t>1</a:t>
            </a:r>
            <a:r>
              <a:rPr lang="zh-CN" altLang="en-US" b="0" i="0" dirty="0">
                <a:solidFill>
                  <a:srgbClr val="4D4D4D"/>
                </a:solidFill>
                <a:effectLst/>
                <a:latin typeface="-apple-system"/>
              </a:rPr>
              <a:t>个背景类。训练集有大约</a:t>
            </a:r>
            <a:r>
              <a:rPr lang="en-US" altLang="zh-CN" b="0" i="0" dirty="0">
                <a:solidFill>
                  <a:srgbClr val="4D4D4D"/>
                </a:solidFill>
                <a:effectLst/>
                <a:latin typeface="-apple-system"/>
              </a:rPr>
              <a:t>80K</a:t>
            </a:r>
            <a:r>
              <a:rPr lang="zh-CN" altLang="en-US" b="0" i="0" dirty="0">
                <a:solidFill>
                  <a:srgbClr val="4D4D4D"/>
                </a:solidFill>
                <a:effectLst/>
                <a:latin typeface="-apple-system"/>
              </a:rPr>
              <a:t>图像和</a:t>
            </a:r>
            <a:r>
              <a:rPr lang="en-US" altLang="zh-CN" b="0" i="0" dirty="0">
                <a:solidFill>
                  <a:srgbClr val="4D4D4D"/>
                </a:solidFill>
                <a:effectLst/>
                <a:latin typeface="-apple-system"/>
              </a:rPr>
              <a:t>40K</a:t>
            </a:r>
            <a:r>
              <a:rPr lang="zh-CN" altLang="en-US" b="0" i="0" dirty="0">
                <a:solidFill>
                  <a:srgbClr val="4D4D4D"/>
                </a:solidFill>
                <a:effectLst/>
                <a:latin typeface="-apple-system"/>
              </a:rPr>
              <a:t>图像用于验证。我们从训练集中随机选择</a:t>
            </a:r>
            <a:r>
              <a:rPr lang="en-US" altLang="zh-CN" b="0" i="0" dirty="0">
                <a:solidFill>
                  <a:srgbClr val="4D4D4D"/>
                </a:solidFill>
                <a:effectLst/>
                <a:latin typeface="-apple-system"/>
              </a:rPr>
              <a:t>10K</a:t>
            </a:r>
            <a:r>
              <a:rPr lang="zh-CN" altLang="en-US" b="0" i="0" dirty="0">
                <a:solidFill>
                  <a:srgbClr val="4D4D4D"/>
                </a:solidFill>
                <a:effectLst/>
                <a:latin typeface="-apple-system"/>
              </a:rPr>
              <a:t>张图像，从验证集中随机选择</a:t>
            </a:r>
            <a:r>
              <a:rPr lang="en-US" altLang="zh-CN" b="0" i="0" dirty="0">
                <a:solidFill>
                  <a:srgbClr val="4D4D4D"/>
                </a:solidFill>
                <a:effectLst/>
                <a:latin typeface="-apple-system"/>
              </a:rPr>
              <a:t>1500</a:t>
            </a:r>
            <a:r>
              <a:rPr lang="zh-CN" altLang="en-US" b="0" i="0" dirty="0">
                <a:solidFill>
                  <a:srgbClr val="4D4D4D"/>
                </a:solidFill>
                <a:effectLst/>
                <a:latin typeface="-apple-system"/>
              </a:rPr>
              <a:t>张图像</a:t>
            </a:r>
            <a:endParaRPr lang="en-US" altLang="zh-CN" b="0" i="0" dirty="0">
              <a:solidFill>
                <a:srgbClr val="4D4D4D"/>
              </a:solidFill>
              <a:effectLst/>
              <a:latin typeface="-apple-system"/>
            </a:endParaRPr>
          </a:p>
          <a:p>
            <a:r>
              <a:rPr lang="zh-CN" altLang="en-US" b="0" i="0" dirty="0">
                <a:solidFill>
                  <a:srgbClr val="4D4D4D"/>
                </a:solidFill>
                <a:effectLst/>
                <a:latin typeface="-apple-system"/>
              </a:rPr>
              <a:t>除了观察到与之前相似的结果</a:t>
            </a:r>
            <a:endParaRPr lang="en-US" altLang="zh-CN" b="0" i="0" dirty="0">
              <a:solidFill>
                <a:srgbClr val="4D4D4D"/>
              </a:solidFill>
              <a:effectLst/>
              <a:latin typeface="-apple-system"/>
            </a:endParaRPr>
          </a:p>
          <a:p>
            <a:r>
              <a:rPr lang="zh-CN" altLang="en-US" b="0" i="0" dirty="0">
                <a:solidFill>
                  <a:srgbClr val="4D4D4D"/>
                </a:solidFill>
                <a:effectLst/>
                <a:latin typeface="-apple-system"/>
              </a:rPr>
              <a:t>我们发现</a:t>
            </a:r>
            <a:r>
              <a:rPr lang="en-US" altLang="zh-CN" b="0" i="0" dirty="0" err="1">
                <a:solidFill>
                  <a:srgbClr val="4D4D4D"/>
                </a:solidFill>
                <a:effectLst/>
                <a:latin typeface="-apple-system"/>
              </a:rPr>
              <a:t>DeepLabLargeFOV</a:t>
            </a:r>
            <a:r>
              <a:rPr lang="zh-CN" altLang="en-US" b="0" i="0" dirty="0">
                <a:solidFill>
                  <a:srgbClr val="4D4D4D"/>
                </a:solidFill>
                <a:effectLst/>
                <a:latin typeface="-apple-system"/>
              </a:rPr>
              <a:t>基线在表</a:t>
            </a:r>
            <a:r>
              <a:rPr lang="en-US" altLang="zh-CN" b="0" i="0" dirty="0">
                <a:solidFill>
                  <a:srgbClr val="4D4D4D"/>
                </a:solidFill>
                <a:effectLst/>
                <a:latin typeface="-apple-system"/>
              </a:rPr>
              <a:t>6</a:t>
            </a:r>
            <a:r>
              <a:rPr lang="zh-CN" altLang="en-US" b="0" i="0" dirty="0">
                <a:solidFill>
                  <a:srgbClr val="4D4D4D"/>
                </a:solidFill>
                <a:effectLst/>
                <a:latin typeface="-apple-system"/>
              </a:rPr>
              <a:t>中达到了较低的平均</a:t>
            </a:r>
            <a:r>
              <a:rPr lang="en-US" altLang="zh-CN" b="0" i="0" dirty="0">
                <a:solidFill>
                  <a:srgbClr val="4D4D4D"/>
                </a:solidFill>
                <a:effectLst/>
                <a:latin typeface="-apple-system"/>
              </a:rPr>
              <a:t>IOU 31.22%</a:t>
            </a:r>
            <a:r>
              <a:rPr lang="zh-CN" altLang="en-US" b="0" i="0" dirty="0">
                <a:solidFill>
                  <a:srgbClr val="4D4D4D"/>
                </a:solidFill>
                <a:effectLst/>
                <a:latin typeface="-apple-system"/>
              </a:rPr>
              <a:t>。由于</a:t>
            </a:r>
            <a:r>
              <a:rPr lang="en-US" altLang="zh-CN" b="0" i="0" dirty="0">
                <a:solidFill>
                  <a:srgbClr val="4D4D4D"/>
                </a:solidFill>
                <a:effectLst/>
                <a:latin typeface="-apple-system"/>
              </a:rPr>
              <a:t>MS-COCO</a:t>
            </a:r>
            <a:r>
              <a:rPr lang="zh-CN" altLang="en-US" b="0" i="0" dirty="0">
                <a:solidFill>
                  <a:srgbClr val="4D4D4D"/>
                </a:solidFill>
                <a:effectLst/>
                <a:latin typeface="-apple-system"/>
              </a:rPr>
              <a:t>数据集的困难（例如，较大对象的尺度差异和更多的对象类）。然而，使用多尺度的输入、注意模型和额外的监督仍然可以比</a:t>
            </a:r>
            <a:r>
              <a:rPr lang="en-US" altLang="zh-CN" b="0" i="0" dirty="0" err="1">
                <a:solidFill>
                  <a:srgbClr val="4D4D4D"/>
                </a:solidFill>
                <a:effectLst/>
                <a:latin typeface="-apple-system"/>
              </a:rPr>
              <a:t>DeepLab-LargeFOV</a:t>
            </a:r>
            <a:r>
              <a:rPr lang="zh-CN" altLang="en-US" b="0" i="0" dirty="0">
                <a:solidFill>
                  <a:srgbClr val="4D4D4D"/>
                </a:solidFill>
                <a:effectLst/>
                <a:latin typeface="-apple-system"/>
              </a:rPr>
              <a:t>基线提高</a:t>
            </a:r>
            <a:r>
              <a:rPr lang="en-US" altLang="zh-CN" b="0" i="0" dirty="0">
                <a:solidFill>
                  <a:srgbClr val="4D4D4D"/>
                </a:solidFill>
                <a:effectLst/>
                <a:latin typeface="-apple-system"/>
              </a:rPr>
              <a:t>4.6%</a:t>
            </a:r>
            <a:r>
              <a:rPr lang="zh-CN" altLang="en-US" b="0" i="0" dirty="0">
                <a:solidFill>
                  <a:srgbClr val="4D4D4D"/>
                </a:solidFill>
                <a:effectLst/>
                <a:latin typeface="-apple-system"/>
              </a:rPr>
              <a:t>，比</a:t>
            </a:r>
            <a:r>
              <a:rPr lang="en-US" altLang="zh-CN" b="0" i="0" dirty="0" err="1">
                <a:solidFill>
                  <a:srgbClr val="4D4D4D"/>
                </a:solidFill>
                <a:effectLst/>
                <a:latin typeface="-apple-system"/>
              </a:rPr>
              <a:t>DeepLabMSc-LargeFOV</a:t>
            </a:r>
            <a:r>
              <a:rPr lang="zh-CN" altLang="en-US" b="0" i="0" dirty="0">
                <a:solidFill>
                  <a:srgbClr val="4D4D4D"/>
                </a:solidFill>
                <a:effectLst/>
                <a:latin typeface="-apple-system"/>
              </a:rPr>
              <a:t>提高</a:t>
            </a:r>
            <a:r>
              <a:rPr lang="en-US" altLang="zh-CN" b="0" i="0" dirty="0">
                <a:solidFill>
                  <a:srgbClr val="4D4D4D"/>
                </a:solidFill>
                <a:effectLst/>
                <a:latin typeface="-apple-system"/>
              </a:rPr>
              <a:t>4.17%</a:t>
            </a:r>
            <a:r>
              <a:rPr lang="zh-CN" altLang="en-US" b="0" i="0" dirty="0">
                <a:solidFill>
                  <a:srgbClr val="4D4D4D"/>
                </a:solidFill>
                <a:effectLst/>
                <a:latin typeface="-apple-system"/>
              </a:rPr>
              <a:t>（</a:t>
            </a:r>
            <a:r>
              <a:rPr lang="en-US" altLang="zh-CN" b="0" i="0" dirty="0">
                <a:solidFill>
                  <a:srgbClr val="4D4D4D"/>
                </a:solidFill>
                <a:effectLst/>
                <a:latin typeface="-apple-system"/>
              </a:rPr>
              <a:t>31.61%</a:t>
            </a:r>
            <a:r>
              <a:rPr lang="zh-CN" altLang="en-US" b="0" i="0" dirty="0">
                <a:solidFill>
                  <a:srgbClr val="4D4D4D"/>
                </a:solidFill>
                <a:effectLst/>
                <a:latin typeface="-apple-system"/>
              </a:rPr>
              <a:t>）。我们发现，采用平均池化和注意模型作为合并方法的结果非常相似。我们假设许多小的预测精度类别（如叉、鼠标和牙刷）会降低改进。外</a:t>
            </a:r>
            <a:endParaRPr lang="zh-CN" altLang="en-US" dirty="0"/>
          </a:p>
        </p:txBody>
      </p:sp>
      <p:sp>
        <p:nvSpPr>
          <p:cNvPr id="4" name="灯片编号占位符 3"/>
          <p:cNvSpPr>
            <a:spLocks noGrp="1"/>
          </p:cNvSpPr>
          <p:nvPr>
            <p:ph type="sldNum" sz="quarter" idx="5"/>
          </p:nvPr>
        </p:nvSpPr>
        <p:spPr/>
        <p:txBody>
          <a:bodyPr/>
          <a:lstStyle/>
          <a:p>
            <a:fld id="{8867F4B1-D475-E34D-8615-04B3DB150ADD}" type="slidenum">
              <a:rPr kumimoji="1" lang="zh-CN" altLang="en-US" smtClean="0"/>
              <a:t>46</a:t>
            </a:fld>
            <a:endParaRPr kumimoji="1" lang="zh-CN" altLang="en-US"/>
          </a:p>
        </p:txBody>
      </p:sp>
    </p:spTree>
    <p:extLst>
      <p:ext uri="{BB962C8B-B14F-4D97-AF65-F5344CB8AC3E}">
        <p14:creationId xmlns:p14="http://schemas.microsoft.com/office/powerpoint/2010/main" val="40011978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ct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在</a:t>
            </a:r>
            <a:r>
              <a:rPr lang="en-US" altLang="zh-CN" sz="1800" kern="100" dirty="0">
                <a:solidFill>
                  <a:srgbClr val="3E3F42"/>
                </a:solidFill>
                <a:effectLst/>
                <a:latin typeface="Segoe UI" panose="020B0502040204020203" pitchFamily="34" charset="0"/>
                <a:ea typeface="宋体" panose="02010600030101010101" pitchFamily="2" charset="-122"/>
                <a:cs typeface="Times New Roman" panose="02020603050405020304" pitchFamily="18" charset="0"/>
              </a:rPr>
              <a:t>MS-COCO 2014</a:t>
            </a:r>
            <a:r>
              <a:rPr lang="zh-CN" altLang="zh-CN" sz="1800" kern="100" dirty="0">
                <a:solidFill>
                  <a:srgbClr val="3E3F42"/>
                </a:solidFill>
                <a:effectLst/>
                <a:latin typeface="Segoe UI" panose="020B0502040204020203" pitchFamily="34" charset="0"/>
                <a:ea typeface="宋体" panose="02010600030101010101" pitchFamily="2" charset="-122"/>
                <a:cs typeface="Segoe UI" panose="020B0502040204020203" pitchFamily="34" charset="0"/>
              </a:rPr>
              <a:t>的数据集上</a:t>
            </a:r>
            <a:r>
              <a:rPr lang="zh-CN" altLang="zh-CN" sz="1800" kern="100" dirty="0">
                <a:solidFill>
                  <a:srgbClr val="3E3F42"/>
                </a:solidFill>
                <a:effectLst/>
                <a:highlight>
                  <a:srgbClr val="FFFF00"/>
                </a:highlight>
                <a:latin typeface="Segoe UI" panose="020B0502040204020203" pitchFamily="34" charset="0"/>
                <a:ea typeface="宋体" panose="02010600030101010101" pitchFamily="2" charset="-122"/>
                <a:cs typeface="Segoe UI" panose="020B0502040204020203" pitchFamily="34" charset="0"/>
              </a:rPr>
              <a:t>的结果，</a:t>
            </a:r>
            <a:r>
              <a:rPr lang="zh-CN" altLang="zh-CN" sz="1800" kern="100" dirty="0">
                <a:solidFill>
                  <a:srgbClr val="3E3F42"/>
                </a:solidFill>
                <a:effectLst/>
                <a:latin typeface="Segoe UI" panose="020B0502040204020203" pitchFamily="34" charset="0"/>
                <a:ea typeface="宋体" panose="02010600030101010101" pitchFamily="2" charset="-122"/>
                <a:cs typeface="Segoe UI" panose="020B0502040204020203" pitchFamily="34" charset="0"/>
              </a:rPr>
              <a:t>基于</a:t>
            </a:r>
            <a:r>
              <a:rPr lang="en-US" altLang="zh-CN" sz="1800" kern="100" dirty="0" err="1">
                <a:solidFill>
                  <a:srgbClr val="3E3F42"/>
                </a:solidFill>
                <a:effectLst/>
                <a:latin typeface="Segoe UI" panose="020B0502040204020203" pitchFamily="34" charset="0"/>
                <a:ea typeface="宋体" panose="02010600030101010101" pitchFamily="2" charset="-122"/>
                <a:cs typeface="Times New Roman" panose="02020603050405020304" pitchFamily="18" charset="0"/>
              </a:rPr>
              <a:t>DeepLab-LargeFOV</a:t>
            </a:r>
            <a:r>
              <a:rPr lang="zh-CN" altLang="zh-CN" sz="1800" kern="100" dirty="0">
                <a:solidFill>
                  <a:srgbClr val="3E3F42"/>
                </a:solidFill>
                <a:effectLst/>
                <a:latin typeface="Segoe UI" panose="020B0502040204020203" pitchFamily="34" charset="0"/>
                <a:ea typeface="宋体" panose="02010600030101010101" pitchFamily="2" charset="-122"/>
                <a:cs typeface="Segoe UI" panose="020B0502040204020203" pitchFamily="34" charset="0"/>
              </a:rPr>
              <a:t>模型，采用多尺度输入、注意力模型和额外的监督，尺度</a:t>
            </a:r>
            <a:r>
              <a:rPr lang="en-US" altLang="zh-CN" sz="1800" kern="100" dirty="0">
                <a:solidFill>
                  <a:srgbClr val="3E3F42"/>
                </a:solidFill>
                <a:effectLst/>
                <a:latin typeface="Segoe UI" panose="020B0502040204020203" pitchFamily="34" charset="0"/>
                <a:ea typeface="宋体" panose="02010600030101010101" pitchFamily="2" charset="-122"/>
                <a:cs typeface="Times New Roman" panose="02020603050405020304" pitchFamily="18" charset="0"/>
              </a:rPr>
              <a:t>1</a:t>
            </a:r>
            <a:r>
              <a:rPr lang="zh-CN" altLang="zh-CN" sz="1800" kern="100" dirty="0">
                <a:solidFill>
                  <a:srgbClr val="3E3F42"/>
                </a:solidFill>
                <a:effectLst/>
                <a:latin typeface="Segoe UI" panose="020B0502040204020203" pitchFamily="34" charset="0"/>
                <a:ea typeface="宋体" panose="02010600030101010101" pitchFamily="2" charset="-122"/>
                <a:cs typeface="Segoe UI" panose="020B0502040204020203" pitchFamily="34" charset="0"/>
              </a:rPr>
              <a:t>的注意力集中在小比例的人（红色）和雨伞（紫色），尺度</a:t>
            </a:r>
            <a:r>
              <a:rPr lang="en-US" altLang="zh-CN" sz="1800" kern="100" dirty="0">
                <a:solidFill>
                  <a:srgbClr val="3E3F42"/>
                </a:solidFill>
                <a:effectLst/>
                <a:latin typeface="Segoe UI" panose="020B0502040204020203" pitchFamily="34" charset="0"/>
                <a:ea typeface="宋体" panose="02010600030101010101" pitchFamily="2" charset="-122"/>
                <a:cs typeface="Times New Roman" panose="02020603050405020304" pitchFamily="18" charset="0"/>
              </a:rPr>
              <a:t>0.75</a:t>
            </a:r>
            <a:r>
              <a:rPr lang="zh-CN" altLang="zh-CN" sz="1800" kern="100" dirty="0">
                <a:solidFill>
                  <a:srgbClr val="3E3F42"/>
                </a:solidFill>
                <a:effectLst/>
                <a:latin typeface="Segoe UI" panose="020B0502040204020203" pitchFamily="34" charset="0"/>
                <a:ea typeface="宋体" panose="02010600030101010101" pitchFamily="2" charset="-122"/>
                <a:cs typeface="Segoe UI" panose="020B0502040204020203" pitchFamily="34" charset="0"/>
              </a:rPr>
              <a:t>的注意力集中在中等比例的雨伞和头部上，而比例</a:t>
            </a:r>
            <a:r>
              <a:rPr lang="en-US" altLang="zh-CN" sz="1800" kern="100" dirty="0">
                <a:solidFill>
                  <a:srgbClr val="3E3F42"/>
                </a:solidFill>
                <a:effectLst/>
                <a:latin typeface="Segoe UI" panose="020B0502040204020203" pitchFamily="34" charset="0"/>
                <a:ea typeface="宋体" panose="02010600030101010101" pitchFamily="2" charset="-122"/>
                <a:cs typeface="Times New Roman" panose="02020603050405020304" pitchFamily="18" charset="0"/>
              </a:rPr>
              <a:t>0.5</a:t>
            </a:r>
            <a:r>
              <a:rPr lang="zh-CN" altLang="zh-CN" sz="1800" kern="100" dirty="0">
                <a:solidFill>
                  <a:srgbClr val="3E3F42"/>
                </a:solidFill>
                <a:effectLst/>
                <a:latin typeface="Segoe UI" panose="020B0502040204020203" pitchFamily="34" charset="0"/>
                <a:ea typeface="宋体" panose="02010600030101010101" pitchFamily="2" charset="-122"/>
                <a:cs typeface="Segoe UI" panose="020B0502040204020203" pitchFamily="34" charset="0"/>
              </a:rPr>
              <a:t>的注意力则捕捉到大比例的物体。</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867F4B1-D475-E34D-8615-04B3DB150ADD}" type="slidenum">
              <a:rPr kumimoji="1" lang="zh-CN" altLang="en-US" smtClean="0"/>
              <a:t>47</a:t>
            </a:fld>
            <a:endParaRPr kumimoji="1" lang="zh-CN" altLang="en-US"/>
          </a:p>
        </p:txBody>
      </p:sp>
    </p:spTree>
    <p:extLst>
      <p:ext uri="{BB962C8B-B14F-4D97-AF65-F5344CB8AC3E}">
        <p14:creationId xmlns:p14="http://schemas.microsoft.com/office/powerpoint/2010/main" val="2628419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67F4B1-D475-E34D-8615-04B3DB150ADD}" type="slidenum">
              <a:rPr kumimoji="1" lang="zh-CN" altLang="en-US" smtClean="0"/>
              <a:t>9</a:t>
            </a:fld>
            <a:endParaRPr kumimoji="1" lang="zh-CN" altLang="en-US"/>
          </a:p>
        </p:txBody>
      </p:sp>
    </p:spTree>
    <p:extLst>
      <p:ext uri="{BB962C8B-B14F-4D97-AF65-F5344CB8AC3E}">
        <p14:creationId xmlns:p14="http://schemas.microsoft.com/office/powerpoint/2010/main" val="7698375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67F4B1-D475-E34D-8615-04B3DB150ADD}" type="slidenum">
              <a:rPr kumimoji="1" lang="zh-CN" altLang="en-US" smtClean="0"/>
              <a:t>48</a:t>
            </a:fld>
            <a:endParaRPr kumimoji="1" lang="zh-CN" altLang="en-US"/>
          </a:p>
        </p:txBody>
      </p:sp>
    </p:spTree>
    <p:extLst>
      <p:ext uri="{BB962C8B-B14F-4D97-AF65-F5344CB8AC3E}">
        <p14:creationId xmlns:p14="http://schemas.microsoft.com/office/powerpoint/2010/main" val="2138208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67F4B1-D475-E34D-8615-04B3DB150ADD}" type="slidenum">
              <a:rPr kumimoji="1" lang="zh-CN" altLang="en-US" smtClean="0"/>
              <a:t>10</a:t>
            </a:fld>
            <a:endParaRPr kumimoji="1" lang="zh-CN" altLang="en-US"/>
          </a:p>
        </p:txBody>
      </p:sp>
    </p:spTree>
    <p:extLst>
      <p:ext uri="{BB962C8B-B14F-4D97-AF65-F5344CB8AC3E}">
        <p14:creationId xmlns:p14="http://schemas.microsoft.com/office/powerpoint/2010/main" val="3624425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67F4B1-D475-E34D-8615-04B3DB150ADD}" type="slidenum">
              <a:rPr kumimoji="1" lang="zh-CN" altLang="en-US" smtClean="0"/>
              <a:t>11</a:t>
            </a:fld>
            <a:endParaRPr kumimoji="1" lang="zh-CN" altLang="en-US"/>
          </a:p>
        </p:txBody>
      </p:sp>
    </p:spTree>
    <p:extLst>
      <p:ext uri="{BB962C8B-B14F-4D97-AF65-F5344CB8AC3E}">
        <p14:creationId xmlns:p14="http://schemas.microsoft.com/office/powerpoint/2010/main" val="1843844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67F4B1-D475-E34D-8615-04B3DB150ADD}" type="slidenum">
              <a:rPr kumimoji="1" lang="zh-CN" altLang="en-US" smtClean="0"/>
              <a:t>12</a:t>
            </a:fld>
            <a:endParaRPr kumimoji="1" lang="zh-CN" altLang="en-US"/>
          </a:p>
        </p:txBody>
      </p:sp>
    </p:spTree>
    <p:extLst>
      <p:ext uri="{BB962C8B-B14F-4D97-AF65-F5344CB8AC3E}">
        <p14:creationId xmlns:p14="http://schemas.microsoft.com/office/powerpoint/2010/main" val="1604647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67F4B1-D475-E34D-8615-04B3DB150ADD}" type="slidenum">
              <a:rPr kumimoji="1" lang="zh-CN" altLang="en-US" smtClean="0"/>
              <a:t>13</a:t>
            </a:fld>
            <a:endParaRPr kumimoji="1" lang="zh-CN" altLang="en-US"/>
          </a:p>
        </p:txBody>
      </p:sp>
    </p:spTree>
    <p:extLst>
      <p:ext uri="{BB962C8B-B14F-4D97-AF65-F5344CB8AC3E}">
        <p14:creationId xmlns:p14="http://schemas.microsoft.com/office/powerpoint/2010/main" val="4118371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67F4B1-D475-E34D-8615-04B3DB150ADD}" type="slidenum">
              <a:rPr kumimoji="1" lang="zh-CN" altLang="en-US" smtClean="0"/>
              <a:t>14</a:t>
            </a:fld>
            <a:endParaRPr kumimoji="1" lang="zh-CN" altLang="en-US"/>
          </a:p>
        </p:txBody>
      </p:sp>
    </p:spTree>
    <p:extLst>
      <p:ext uri="{BB962C8B-B14F-4D97-AF65-F5344CB8AC3E}">
        <p14:creationId xmlns:p14="http://schemas.microsoft.com/office/powerpoint/2010/main" val="2530484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Tree>
    <p:extLst>
      <p:ext uri="{BB962C8B-B14F-4D97-AF65-F5344CB8AC3E}">
        <p14:creationId xmlns:p14="http://schemas.microsoft.com/office/powerpoint/2010/main" val="4080641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Tree>
    <p:extLst>
      <p:ext uri="{BB962C8B-B14F-4D97-AF65-F5344CB8AC3E}">
        <p14:creationId xmlns:p14="http://schemas.microsoft.com/office/powerpoint/2010/main" val="2243708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Tree>
    <p:extLst>
      <p:ext uri="{BB962C8B-B14F-4D97-AF65-F5344CB8AC3E}">
        <p14:creationId xmlns:p14="http://schemas.microsoft.com/office/powerpoint/2010/main" val="27073932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242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12/3/2023</a:t>
            </a:fld>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74425588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Tree>
    <p:extLst>
      <p:ext uri="{BB962C8B-B14F-4D97-AF65-F5344CB8AC3E}">
        <p14:creationId xmlns:p14="http://schemas.microsoft.com/office/powerpoint/2010/main" val="633332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Tree>
    <p:extLst>
      <p:ext uri="{BB962C8B-B14F-4D97-AF65-F5344CB8AC3E}">
        <p14:creationId xmlns:p14="http://schemas.microsoft.com/office/powerpoint/2010/main" val="1291184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Tree>
    <p:extLst>
      <p:ext uri="{BB962C8B-B14F-4D97-AF65-F5344CB8AC3E}">
        <p14:creationId xmlns:p14="http://schemas.microsoft.com/office/powerpoint/2010/main" val="1597037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Tree>
    <p:extLst>
      <p:ext uri="{BB962C8B-B14F-4D97-AF65-F5344CB8AC3E}">
        <p14:creationId xmlns:p14="http://schemas.microsoft.com/office/powerpoint/2010/main" val="2359042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Tree>
    <p:extLst>
      <p:ext uri="{BB962C8B-B14F-4D97-AF65-F5344CB8AC3E}">
        <p14:creationId xmlns:p14="http://schemas.microsoft.com/office/powerpoint/2010/main" val="3170814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Tree>
    <p:extLst>
      <p:ext uri="{BB962C8B-B14F-4D97-AF65-F5344CB8AC3E}">
        <p14:creationId xmlns:p14="http://schemas.microsoft.com/office/powerpoint/2010/main" val="1532619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Tree>
    <p:extLst>
      <p:ext uri="{BB962C8B-B14F-4D97-AF65-F5344CB8AC3E}">
        <p14:creationId xmlns:p14="http://schemas.microsoft.com/office/powerpoint/2010/main" val="22732898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12/3/2023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cxnSp>
        <p:nvCxnSpPr>
          <p:cNvPr id="8" name="直线连接符 7">
            <a:extLst>
              <a:ext uri="{FF2B5EF4-FFF2-40B4-BE49-F238E27FC236}">
                <a16:creationId xmlns:a16="http://schemas.microsoft.com/office/drawing/2014/main" id="{7F96A17C-34CE-F341-B18A-E340391EA1A1}"/>
              </a:ext>
            </a:extLst>
          </p:cNvPr>
          <p:cNvCxnSpPr>
            <a:cxnSpLocks/>
          </p:cNvCxnSpPr>
          <p:nvPr userDrawn="1"/>
        </p:nvCxnSpPr>
        <p:spPr>
          <a:xfrm>
            <a:off x="-152400" y="937260"/>
            <a:ext cx="12374880" cy="0"/>
          </a:xfrm>
          <a:prstGeom prst="line">
            <a:avLst/>
          </a:prstGeom>
          <a:ln w="38100">
            <a:solidFill>
              <a:srgbClr val="013B87"/>
            </a:solidFill>
          </a:ln>
        </p:spPr>
        <p:style>
          <a:lnRef idx="1">
            <a:schemeClr val="accent1"/>
          </a:lnRef>
          <a:fillRef idx="0">
            <a:schemeClr val="accent1"/>
          </a:fillRef>
          <a:effectRef idx="0">
            <a:schemeClr val="accent1"/>
          </a:effectRef>
          <a:fontRef idx="minor">
            <a:schemeClr val="tx1"/>
          </a:fontRef>
        </p:style>
      </p:cxnSp>
      <p:sp>
        <p:nvSpPr>
          <p:cNvPr id="9" name="六边形 8">
            <a:extLst>
              <a:ext uri="{FF2B5EF4-FFF2-40B4-BE49-F238E27FC236}">
                <a16:creationId xmlns:a16="http://schemas.microsoft.com/office/drawing/2014/main" id="{C1366A41-0F26-7047-A70C-7DB055E8956D}"/>
              </a:ext>
            </a:extLst>
          </p:cNvPr>
          <p:cNvSpPr/>
          <p:nvPr userDrawn="1"/>
        </p:nvSpPr>
        <p:spPr>
          <a:xfrm>
            <a:off x="-457202" y="-81019"/>
            <a:ext cx="1915611" cy="1018279"/>
          </a:xfrm>
          <a:prstGeom prst="hexagon">
            <a:avLst/>
          </a:prstGeom>
          <a:solidFill>
            <a:srgbClr val="013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cxnSp>
        <p:nvCxnSpPr>
          <p:cNvPr id="10" name="直线连接符 9">
            <a:extLst>
              <a:ext uri="{FF2B5EF4-FFF2-40B4-BE49-F238E27FC236}">
                <a16:creationId xmlns:a16="http://schemas.microsoft.com/office/drawing/2014/main" id="{C96AD981-49CE-5645-BCCF-719CE9CAD5BB}"/>
              </a:ext>
            </a:extLst>
          </p:cNvPr>
          <p:cNvCxnSpPr>
            <a:cxnSpLocks/>
          </p:cNvCxnSpPr>
          <p:nvPr userDrawn="1"/>
        </p:nvCxnSpPr>
        <p:spPr>
          <a:xfrm>
            <a:off x="-91440" y="6187440"/>
            <a:ext cx="12374880" cy="0"/>
          </a:xfrm>
          <a:prstGeom prst="line">
            <a:avLst/>
          </a:prstGeom>
          <a:ln w="38100">
            <a:solidFill>
              <a:srgbClr val="013B8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349231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s://www.sohu.com/a/387083227_663516"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HRNet" TargetMode="External"/><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12.xml"/><Relationship Id="rId5" Type="http://schemas.openxmlformats.org/officeDocument/2006/relationships/image" Target="../media/image44.png"/><Relationship Id="rId4" Type="http://schemas.openxmlformats.org/officeDocument/2006/relationships/image" Target="../media/image90.pn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hyperlink" Target="https://zhuanlan.zhihu.com/p/109999530"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98C2739C-BE76-4AF9-97A8-9828AA74F68B}"/>
              </a:ext>
            </a:extLst>
          </p:cNvPr>
          <p:cNvSpPr>
            <a:spLocks noGrp="1"/>
          </p:cNvSpPr>
          <p:nvPr>
            <p:ph type="subTitle" idx="1"/>
          </p:nvPr>
        </p:nvSpPr>
        <p:spPr/>
        <p:txBody>
          <a:bodyPr/>
          <a:lstStyle/>
          <a:p>
            <a:r>
              <a:rPr lang="zh-CN" altLang="en-US" dirty="0"/>
              <a:t>成员：臧亚宁   贺清康    </a:t>
            </a:r>
            <a:r>
              <a:rPr lang="zh-CN" altLang="zh-CN" dirty="0"/>
              <a:t>魏子继</a:t>
            </a:r>
            <a:endParaRPr lang="en-US" altLang="zh-CN" dirty="0"/>
          </a:p>
          <a:p>
            <a:r>
              <a:rPr lang="en-US" altLang="zh-CN" dirty="0"/>
              <a:t>2023</a:t>
            </a:r>
            <a:r>
              <a:rPr lang="zh-CN" altLang="en-US" dirty="0"/>
              <a:t>年</a:t>
            </a:r>
            <a:r>
              <a:rPr lang="en-US" altLang="zh-CN" dirty="0"/>
              <a:t>12</a:t>
            </a:r>
            <a:r>
              <a:rPr lang="zh-CN" altLang="en-US" dirty="0"/>
              <a:t>月</a:t>
            </a:r>
            <a:r>
              <a:rPr lang="en-US" altLang="zh-CN" dirty="0"/>
              <a:t>3</a:t>
            </a:r>
            <a:r>
              <a:rPr lang="zh-CN" altLang="en-US" dirty="0"/>
              <a:t>日</a:t>
            </a:r>
            <a:endParaRPr lang="en-US" altLang="zh-CN" dirty="0"/>
          </a:p>
        </p:txBody>
      </p:sp>
      <p:sp>
        <p:nvSpPr>
          <p:cNvPr id="7" name="文本框 6">
            <a:extLst>
              <a:ext uri="{FF2B5EF4-FFF2-40B4-BE49-F238E27FC236}">
                <a16:creationId xmlns:a16="http://schemas.microsoft.com/office/drawing/2014/main" id="{5F74C9C3-368C-4DA8-8C79-1A094754E72A}"/>
              </a:ext>
            </a:extLst>
          </p:cNvPr>
          <p:cNvSpPr txBox="1"/>
          <p:nvPr/>
        </p:nvSpPr>
        <p:spPr>
          <a:xfrm>
            <a:off x="1813676" y="295990"/>
            <a:ext cx="8564647" cy="584775"/>
          </a:xfrm>
          <a:prstGeom prst="rect">
            <a:avLst/>
          </a:prstGeom>
          <a:noFill/>
        </p:spPr>
        <p:txBody>
          <a:bodyPr wrap="square">
            <a:spAutoFit/>
          </a:bodyPr>
          <a:lstStyle/>
          <a:p>
            <a:pPr algn="ctr"/>
            <a:r>
              <a:rPr kumimoji="1" lang="zh-CN" altLang="en-US" sz="3200" b="1" dirty="0">
                <a:latin typeface="Times New Roman" panose="02020603050405020304" pitchFamily="18" charset="0"/>
                <a:cs typeface="Times New Roman" panose="02020603050405020304" pitchFamily="18" charset="0"/>
              </a:rPr>
              <a:t>图像处理实践作业汇报</a:t>
            </a:r>
          </a:p>
        </p:txBody>
      </p:sp>
      <p:sp>
        <p:nvSpPr>
          <p:cNvPr id="8" name="标题 7">
            <a:extLst>
              <a:ext uri="{FF2B5EF4-FFF2-40B4-BE49-F238E27FC236}">
                <a16:creationId xmlns:a16="http://schemas.microsoft.com/office/drawing/2014/main" id="{3DF38A87-F63F-478E-ADD3-403279EFB79D}"/>
              </a:ext>
            </a:extLst>
          </p:cNvPr>
          <p:cNvSpPr txBox="1">
            <a:spLocks noGrp="1"/>
          </p:cNvSpPr>
          <p:nvPr>
            <p:ph type="ctrTitle"/>
          </p:nvPr>
        </p:nvSpPr>
        <p:spPr>
          <a:xfrm>
            <a:off x="1523999" y="2035202"/>
            <a:ext cx="9144000" cy="840230"/>
          </a:xfrm>
          <a:prstGeom prst="rect">
            <a:avLst/>
          </a:prstGeom>
          <a:noFill/>
        </p:spPr>
        <p:txBody>
          <a:bodyPr wrap="square">
            <a:spAutoFit/>
          </a:bodyPr>
          <a:lstStyle/>
          <a:p>
            <a:pPr defTabSz="457200"/>
            <a:r>
              <a:rPr kumimoji="1" lang="zh-CN" altLang="en-US" sz="5400" b="1" dirty="0">
                <a:latin typeface="Times New Roman" panose="02020603050405020304" pitchFamily="18" charset="0"/>
                <a:ea typeface="+mn-ea"/>
                <a:cs typeface="Times New Roman" panose="02020603050405020304" pitchFamily="18" charset="0"/>
              </a:rPr>
              <a:t>图像分割</a:t>
            </a:r>
          </a:p>
        </p:txBody>
      </p:sp>
      <p:pic>
        <p:nvPicPr>
          <p:cNvPr id="9" name="图片 8">
            <a:extLst>
              <a:ext uri="{FF2B5EF4-FFF2-40B4-BE49-F238E27FC236}">
                <a16:creationId xmlns:a16="http://schemas.microsoft.com/office/drawing/2014/main" id="{199459C5-1B10-410E-AC02-5D8C6943B794}"/>
              </a:ext>
            </a:extLst>
          </p:cNvPr>
          <p:cNvPicPr>
            <a:picLocks noChangeAspect="1"/>
          </p:cNvPicPr>
          <p:nvPr/>
        </p:nvPicPr>
        <p:blipFill>
          <a:blip r:embed="rId2"/>
          <a:stretch>
            <a:fillRect/>
          </a:stretch>
        </p:blipFill>
        <p:spPr>
          <a:xfrm>
            <a:off x="4538994" y="5818255"/>
            <a:ext cx="3546782" cy="743755"/>
          </a:xfrm>
          <a:prstGeom prst="rect">
            <a:avLst/>
          </a:prstGeom>
          <a:solidFill>
            <a:schemeClr val="bg1"/>
          </a:solidFill>
        </p:spPr>
      </p:pic>
    </p:spTree>
    <p:extLst>
      <p:ext uri="{BB962C8B-B14F-4D97-AF65-F5344CB8AC3E}">
        <p14:creationId xmlns:p14="http://schemas.microsoft.com/office/powerpoint/2010/main" val="39852068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6BDFF3F-15BC-474A-B992-B81E293EF33C}"/>
              </a:ext>
            </a:extLst>
          </p:cNvPr>
          <p:cNvSpPr>
            <a:spLocks noGrp="1"/>
          </p:cNvSpPr>
          <p:nvPr>
            <p:ph type="sldNum" sz="quarter" idx="4294967295"/>
          </p:nvPr>
        </p:nvSpPr>
        <p:spPr>
          <a:xfrm>
            <a:off x="11277600" y="6356351"/>
            <a:ext cx="914401" cy="365125"/>
          </a:xfrm>
          <a:prstGeom prst="rect">
            <a:avLst/>
          </a:prstGeom>
        </p:spPr>
        <p:txBody>
          <a:bodyPr/>
          <a:lstStyle/>
          <a:p>
            <a:fld id="{72C88C01-EF0A-BE49-9F96-21AFAEFD178F}" type="slidenum">
              <a:rPr kumimoji="1" lang="zh-CN" altLang="en-US" smtClean="0"/>
              <a:pPr/>
              <a:t>10</a:t>
            </a:fld>
            <a:endParaRPr kumimoji="1" lang="zh-CN" altLang="en-US" dirty="0"/>
          </a:p>
        </p:txBody>
      </p:sp>
      <p:sp>
        <p:nvSpPr>
          <p:cNvPr id="9" name="文本框 8">
            <a:extLst>
              <a:ext uri="{FF2B5EF4-FFF2-40B4-BE49-F238E27FC236}">
                <a16:creationId xmlns:a16="http://schemas.microsoft.com/office/drawing/2014/main" id="{7DD69342-34FE-4743-A4C8-14109DBDE75E}"/>
              </a:ext>
            </a:extLst>
          </p:cNvPr>
          <p:cNvSpPr txBox="1"/>
          <p:nvPr/>
        </p:nvSpPr>
        <p:spPr>
          <a:xfrm>
            <a:off x="127000" y="2265859"/>
            <a:ext cx="3810000" cy="830997"/>
          </a:xfrm>
          <a:prstGeom prst="rect">
            <a:avLst/>
          </a:prstGeom>
          <a:noFill/>
        </p:spPr>
        <p:txBody>
          <a:bodyPr wrap="square" rtlCol="0">
            <a:spAutoFit/>
          </a:bodyPr>
          <a:lstStyle/>
          <a:p>
            <a:pPr algn="ctr"/>
            <a:r>
              <a:rPr lang="zh-CN" altLang="en-US" sz="4800" dirty="0">
                <a:ea typeface="造字工房力黑（非商用）常规体" pitchFamily="50" charset="-122"/>
                <a:cs typeface="+mn-ea"/>
                <a:sym typeface="+mn-lt"/>
              </a:rPr>
              <a:t>卷积网络</a:t>
            </a:r>
            <a:r>
              <a:rPr lang="en-US" altLang="zh-CN" sz="4800" dirty="0">
                <a:ea typeface="造字工房力黑（非商用）常规体" pitchFamily="50" charset="-122"/>
                <a:cs typeface="+mn-ea"/>
                <a:sym typeface="+mn-lt"/>
              </a:rPr>
              <a:t>FCN</a:t>
            </a:r>
          </a:p>
        </p:txBody>
      </p:sp>
      <p:sp>
        <p:nvSpPr>
          <p:cNvPr id="12" name="文本框 11">
            <a:extLst>
              <a:ext uri="{FF2B5EF4-FFF2-40B4-BE49-F238E27FC236}">
                <a16:creationId xmlns:a16="http://schemas.microsoft.com/office/drawing/2014/main" id="{088A6365-1CC5-4BF8-BE4C-29AAFB1466DC}"/>
              </a:ext>
            </a:extLst>
          </p:cNvPr>
          <p:cNvSpPr txBox="1"/>
          <p:nvPr/>
        </p:nvSpPr>
        <p:spPr>
          <a:xfrm>
            <a:off x="745744" y="3323941"/>
            <a:ext cx="6382512" cy="1295868"/>
          </a:xfrm>
          <a:prstGeom prst="rect">
            <a:avLst/>
          </a:prstGeom>
          <a:noFill/>
        </p:spPr>
        <p:txBody>
          <a:bodyPr wrap="square">
            <a:spAutoFit/>
          </a:bodyPr>
          <a:lstStyle/>
          <a:p>
            <a:pPr>
              <a:lnSpc>
                <a:spcPct val="150000"/>
              </a:lnSpc>
            </a:pPr>
            <a:r>
              <a:rPr lang="en-US" altLang="zh-CN" dirty="0">
                <a:ea typeface="造字工房力黑（非商用）常规体" pitchFamily="50" charset="-122"/>
                <a:cs typeface="+mn-ea"/>
                <a:sym typeface="+mn-lt"/>
              </a:rPr>
              <a:t>1.VGG</a:t>
            </a:r>
            <a:endParaRPr lang="zh-CN" altLang="en-US" dirty="0">
              <a:ea typeface="造字工房力黑（非商用）常规体" pitchFamily="50" charset="-122"/>
              <a:cs typeface="+mn-ea"/>
              <a:sym typeface="+mn-lt"/>
            </a:endParaRPr>
          </a:p>
          <a:p>
            <a:pPr>
              <a:lnSpc>
                <a:spcPct val="150000"/>
              </a:lnSpc>
            </a:pPr>
            <a:r>
              <a:rPr lang="en-US" altLang="zh-CN" dirty="0">
                <a:ea typeface="造字工房力黑（非商用）常规体" pitchFamily="50" charset="-122"/>
                <a:cs typeface="+mn-ea"/>
                <a:sym typeface="+mn-lt"/>
              </a:rPr>
              <a:t>2.FCN</a:t>
            </a:r>
            <a:r>
              <a:rPr lang="zh-CN" altLang="en-US" dirty="0">
                <a:ea typeface="造字工房力黑（非商用）常规体" pitchFamily="50" charset="-122"/>
                <a:cs typeface="+mn-ea"/>
                <a:sym typeface="+mn-lt"/>
              </a:rPr>
              <a:t>实现</a:t>
            </a:r>
          </a:p>
          <a:p>
            <a:pPr>
              <a:lnSpc>
                <a:spcPct val="150000"/>
              </a:lnSpc>
            </a:pPr>
            <a:endParaRPr lang="zh-CN" altLang="en-US" dirty="0">
              <a:ea typeface="造字工房力黑（非商用）常规体" pitchFamily="50" charset="-122"/>
              <a:cs typeface="+mn-ea"/>
              <a:sym typeface="+mn-lt"/>
            </a:endParaRPr>
          </a:p>
        </p:txBody>
      </p:sp>
    </p:spTree>
    <p:extLst>
      <p:ext uri="{BB962C8B-B14F-4D97-AF65-F5344CB8AC3E}">
        <p14:creationId xmlns:p14="http://schemas.microsoft.com/office/powerpoint/2010/main" val="3935367250"/>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3638D19-2690-4C11-92DA-85573B1E6C3C}"/>
              </a:ext>
            </a:extLst>
          </p:cNvPr>
          <p:cNvSpPr txBox="1"/>
          <p:nvPr/>
        </p:nvSpPr>
        <p:spPr>
          <a:xfrm>
            <a:off x="1517904" y="239744"/>
            <a:ext cx="6382512" cy="1077218"/>
          </a:xfrm>
          <a:prstGeom prst="rect">
            <a:avLst/>
          </a:prstGeom>
          <a:noFill/>
        </p:spPr>
        <p:txBody>
          <a:bodyPr wrap="square">
            <a:spAutoFit/>
          </a:bodyPr>
          <a:lstStyle/>
          <a:p>
            <a:r>
              <a:rPr lang="en-US" altLang="zh-CN" sz="3200" b="1" dirty="0">
                <a:latin typeface="黑体" panose="02010609060101010101" pitchFamily="49" charset="-122"/>
                <a:ea typeface="黑体" panose="02010609060101010101" pitchFamily="49" charset="-122"/>
              </a:rPr>
              <a:t>2 </a:t>
            </a:r>
            <a:r>
              <a:rPr lang="zh-CN" altLang="en-US" sz="3200" b="1" dirty="0">
                <a:latin typeface="黑体" panose="02010609060101010101" pitchFamily="49" charset="-122"/>
                <a:ea typeface="黑体" panose="02010609060101010101" pitchFamily="49" charset="-122"/>
              </a:rPr>
              <a:t>全卷积网络</a:t>
            </a:r>
            <a:r>
              <a:rPr lang="en-US" altLang="zh-CN" sz="3200" b="1" dirty="0">
                <a:latin typeface="黑体" panose="02010609060101010101" pitchFamily="49" charset="-122"/>
                <a:ea typeface="黑体" panose="02010609060101010101" pitchFamily="49" charset="-122"/>
              </a:rPr>
              <a:t>FCN-VGG16</a:t>
            </a:r>
            <a:endParaRPr lang="zh-CN" altLang="en-US" sz="3200" b="1" dirty="0">
              <a:latin typeface="黑体" panose="02010609060101010101" pitchFamily="49" charset="-122"/>
              <a:ea typeface="黑体" panose="02010609060101010101" pitchFamily="49" charset="-122"/>
            </a:endParaRPr>
          </a:p>
          <a:p>
            <a:endParaRPr lang="zh-CN" altLang="en-US" sz="3200" b="1" dirty="0">
              <a:latin typeface="黑体" panose="02010609060101010101" pitchFamily="49" charset="-122"/>
              <a:ea typeface="黑体" panose="02010609060101010101" pitchFamily="49" charset="-122"/>
            </a:endParaRPr>
          </a:p>
        </p:txBody>
      </p:sp>
      <p:grpSp>
        <p:nvGrpSpPr>
          <p:cNvPr id="12" name="组合 11">
            <a:extLst>
              <a:ext uri="{FF2B5EF4-FFF2-40B4-BE49-F238E27FC236}">
                <a16:creationId xmlns:a16="http://schemas.microsoft.com/office/drawing/2014/main" id="{30E79D6F-F947-4FD0-AE0D-0FE7A3281082}"/>
              </a:ext>
            </a:extLst>
          </p:cNvPr>
          <p:cNvGrpSpPr/>
          <p:nvPr/>
        </p:nvGrpSpPr>
        <p:grpSpPr>
          <a:xfrm>
            <a:off x="68867" y="6197522"/>
            <a:ext cx="11758640" cy="420734"/>
            <a:chOff x="-21148" y="6254917"/>
            <a:chExt cx="11758640" cy="420734"/>
          </a:xfrm>
        </p:grpSpPr>
        <p:cxnSp>
          <p:nvCxnSpPr>
            <p:cNvPr id="15" name="直接连接符 14">
              <a:extLst>
                <a:ext uri="{FF2B5EF4-FFF2-40B4-BE49-F238E27FC236}">
                  <a16:creationId xmlns:a16="http://schemas.microsoft.com/office/drawing/2014/main" id="{BB364B20-448A-47F6-B633-B3F6EAF43FCF}"/>
                </a:ext>
              </a:extLst>
            </p:cNvPr>
            <p:cNvCxnSpPr/>
            <p:nvPr/>
          </p:nvCxnSpPr>
          <p:spPr>
            <a:xfrm>
              <a:off x="0" y="6254917"/>
              <a:ext cx="8948057"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791DFC55-5888-41D3-BE6B-D848C53C53D9}"/>
                </a:ext>
              </a:extLst>
            </p:cNvPr>
            <p:cNvSpPr txBox="1"/>
            <p:nvPr/>
          </p:nvSpPr>
          <p:spPr>
            <a:xfrm>
              <a:off x="-21148" y="6260153"/>
              <a:ext cx="11758640" cy="415498"/>
            </a:xfrm>
            <a:prstGeom prst="rect">
              <a:avLst/>
            </a:prstGeom>
            <a:noFill/>
          </p:spPr>
          <p:txBody>
            <a:bodyPr wrap="square" rtlCol="0">
              <a:spAutoFit/>
            </a:bodyPr>
            <a:lstStyle/>
            <a:p>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[1] </a:t>
              </a:r>
              <a:r>
                <a:rPr lang="en-US" altLang="zh-CN" sz="1050" dirty="0">
                  <a:latin typeface="Times New Roman" panose="02020603050405020304" pitchFamily="18" charset="0"/>
                  <a:ea typeface="黑体" panose="02010609060101010101" pitchFamily="49" charset="-122"/>
                  <a:cs typeface="Times New Roman" panose="02020603050405020304" pitchFamily="18" charset="0"/>
                  <a:hlinkClick r:id="rId3"/>
                </a:rPr>
                <a:t>https://www.sohu.com/a/387083227_663516</a:t>
              </a:r>
              <a:endParaRPr lang="en-US" altLang="zh-CN" sz="1050"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1050" b="0" i="0" u="none" strike="noStrike" dirty="0">
                  <a:effectLst/>
                  <a:latin typeface="Times New Roman" panose="02020603050405020304" pitchFamily="18" charset="0"/>
                  <a:ea typeface="黑体" panose="02010609060101010101" pitchFamily="49" charset="-122"/>
                  <a:cs typeface="Times New Roman" panose="02020603050405020304" pitchFamily="18" charset="0"/>
                </a:rPr>
                <a:t>[2] Very Deep Convolutional </a:t>
              </a:r>
              <a:r>
                <a:rPr lang="en-US" altLang="zh-CN" sz="1050" b="0" i="0" u="none" strike="noStrike" dirty="0" err="1">
                  <a:effectLst/>
                  <a:latin typeface="Times New Roman" panose="02020603050405020304" pitchFamily="18" charset="0"/>
                  <a:ea typeface="黑体" panose="02010609060101010101" pitchFamily="49" charset="-122"/>
                  <a:cs typeface="Times New Roman" panose="02020603050405020304" pitchFamily="18" charset="0"/>
                </a:rPr>
                <a:t>NetWorks</a:t>
              </a:r>
              <a:r>
                <a:rPr lang="en-US" altLang="zh-CN" sz="1050" b="0" i="0" u="none" strike="noStrike" dirty="0">
                  <a:effectLst/>
                  <a:latin typeface="Times New Roman" panose="02020603050405020304" pitchFamily="18" charset="0"/>
                  <a:ea typeface="黑体" panose="02010609060101010101" pitchFamily="49" charset="-122"/>
                  <a:cs typeface="Times New Roman" panose="02020603050405020304" pitchFamily="18" charset="0"/>
                </a:rPr>
                <a:t> for Large-Scale Image Recognition</a:t>
              </a:r>
            </a:p>
          </p:txBody>
        </p:sp>
      </p:grpSp>
      <p:grpSp>
        <p:nvGrpSpPr>
          <p:cNvPr id="17" name="组合 16">
            <a:extLst>
              <a:ext uri="{FF2B5EF4-FFF2-40B4-BE49-F238E27FC236}">
                <a16:creationId xmlns:a16="http://schemas.microsoft.com/office/drawing/2014/main" id="{02598D1E-CFA7-4842-B4A5-69CB0795CA81}"/>
              </a:ext>
            </a:extLst>
          </p:cNvPr>
          <p:cNvGrpSpPr/>
          <p:nvPr/>
        </p:nvGrpSpPr>
        <p:grpSpPr>
          <a:xfrm>
            <a:off x="68867" y="1260965"/>
            <a:ext cx="7083234" cy="4398627"/>
            <a:chOff x="0" y="1521476"/>
            <a:chExt cx="7083234" cy="4398627"/>
          </a:xfrm>
        </p:grpSpPr>
        <p:pic>
          <p:nvPicPr>
            <p:cNvPr id="18" name="Picture 2">
              <a:extLst>
                <a:ext uri="{FF2B5EF4-FFF2-40B4-BE49-F238E27FC236}">
                  <a16:creationId xmlns:a16="http://schemas.microsoft.com/office/drawing/2014/main" id="{8AE52F09-6580-41E1-93A1-A7B043004A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21476"/>
              <a:ext cx="7083234" cy="4033508"/>
            </a:xfrm>
            <a:prstGeom prst="rect">
              <a:avLst/>
            </a:prstGeom>
            <a:noFill/>
            <a:extLst>
              <a:ext uri="{909E8E84-426E-40DD-AFC4-6F175D3DCCD1}">
                <a14:hiddenFill xmlns:a14="http://schemas.microsoft.com/office/drawing/2010/main">
                  <a:solidFill>
                    <a:srgbClr val="FFFFFF"/>
                  </a:solidFill>
                </a14:hiddenFill>
              </a:ext>
            </a:extLst>
          </p:spPr>
        </p:pic>
        <p:sp>
          <p:nvSpPr>
            <p:cNvPr id="19" name="文本框 18">
              <a:extLst>
                <a:ext uri="{FF2B5EF4-FFF2-40B4-BE49-F238E27FC236}">
                  <a16:creationId xmlns:a16="http://schemas.microsoft.com/office/drawing/2014/main" id="{C335FEB2-4598-421E-9D1E-788006D472C7}"/>
                </a:ext>
              </a:extLst>
            </p:cNvPr>
            <p:cNvSpPr txBox="1"/>
            <p:nvPr/>
          </p:nvSpPr>
          <p:spPr>
            <a:xfrm>
              <a:off x="2265587" y="5550771"/>
              <a:ext cx="2552060" cy="369332"/>
            </a:xfrm>
            <a:prstGeom prst="rect">
              <a:avLst/>
            </a:prstGeom>
            <a:noFill/>
          </p:spPr>
          <p:txBody>
            <a:bodyPr wrap="square" rtlCol="0">
              <a:spAutoFit/>
            </a:bodyPr>
            <a:lstStyle/>
            <a:p>
              <a:pPr algn="ctr"/>
              <a:r>
                <a:rPr lang="zh-CN" altLang="en-US" dirty="0"/>
                <a:t>图</a:t>
              </a:r>
              <a:r>
                <a:rPr lang="en-US" altLang="zh-CN" dirty="0"/>
                <a:t>1 VGG</a:t>
              </a:r>
              <a:r>
                <a:rPr lang="zh-CN" altLang="en-US" dirty="0"/>
                <a:t>网络示意图</a:t>
              </a:r>
              <a:r>
                <a:rPr lang="en-US" altLang="zh-CN" baseline="30000" dirty="0"/>
                <a:t>[1]</a:t>
              </a:r>
              <a:endParaRPr lang="zh-CN" altLang="en-US" dirty="0"/>
            </a:p>
          </p:txBody>
        </p:sp>
      </p:grpSp>
      <p:grpSp>
        <p:nvGrpSpPr>
          <p:cNvPr id="20" name="组合 19">
            <a:extLst>
              <a:ext uri="{FF2B5EF4-FFF2-40B4-BE49-F238E27FC236}">
                <a16:creationId xmlns:a16="http://schemas.microsoft.com/office/drawing/2014/main" id="{640FA0A3-D340-4816-861A-8801A3D26D92}"/>
              </a:ext>
            </a:extLst>
          </p:cNvPr>
          <p:cNvGrpSpPr/>
          <p:nvPr/>
        </p:nvGrpSpPr>
        <p:grpSpPr>
          <a:xfrm>
            <a:off x="7152101" y="392122"/>
            <a:ext cx="5039899" cy="5271264"/>
            <a:chOff x="7083234" y="652633"/>
            <a:chExt cx="5039899" cy="5271264"/>
          </a:xfrm>
        </p:grpSpPr>
        <p:grpSp>
          <p:nvGrpSpPr>
            <p:cNvPr id="21" name="组合 20">
              <a:extLst>
                <a:ext uri="{FF2B5EF4-FFF2-40B4-BE49-F238E27FC236}">
                  <a16:creationId xmlns:a16="http://schemas.microsoft.com/office/drawing/2014/main" id="{05275717-EEA8-4224-AFA5-4451BAABBA2A}"/>
                </a:ext>
              </a:extLst>
            </p:cNvPr>
            <p:cNvGrpSpPr/>
            <p:nvPr/>
          </p:nvGrpSpPr>
          <p:grpSpPr>
            <a:xfrm>
              <a:off x="7083234" y="652633"/>
              <a:ext cx="5039899" cy="5271264"/>
              <a:chOff x="6900491" y="648839"/>
              <a:chExt cx="5039899" cy="5271264"/>
            </a:xfrm>
          </p:grpSpPr>
          <p:pic>
            <p:nvPicPr>
              <p:cNvPr id="24" name="图片 23">
                <a:extLst>
                  <a:ext uri="{FF2B5EF4-FFF2-40B4-BE49-F238E27FC236}">
                    <a16:creationId xmlns:a16="http://schemas.microsoft.com/office/drawing/2014/main" id="{C3652164-A3FF-44BC-96C0-9870EDA1D81F}"/>
                  </a:ext>
                </a:extLst>
              </p:cNvPr>
              <p:cNvPicPr>
                <a:picLocks noChangeAspect="1"/>
              </p:cNvPicPr>
              <p:nvPr/>
            </p:nvPicPr>
            <p:blipFill rotWithShape="1">
              <a:blip r:embed="rId5"/>
              <a:srcRect t="824" r="11126"/>
              <a:stretch/>
            </p:blipFill>
            <p:spPr>
              <a:xfrm>
                <a:off x="6900491" y="648839"/>
                <a:ext cx="5039899" cy="4906145"/>
              </a:xfrm>
              <a:prstGeom prst="rect">
                <a:avLst/>
              </a:prstGeom>
            </p:spPr>
          </p:pic>
          <p:sp>
            <p:nvSpPr>
              <p:cNvPr id="25" name="文本框 24">
                <a:extLst>
                  <a:ext uri="{FF2B5EF4-FFF2-40B4-BE49-F238E27FC236}">
                    <a16:creationId xmlns:a16="http://schemas.microsoft.com/office/drawing/2014/main" id="{94EB8E90-86FA-4967-A339-A3E893E09126}"/>
                  </a:ext>
                </a:extLst>
              </p:cNvPr>
              <p:cNvSpPr txBox="1"/>
              <p:nvPr/>
            </p:nvSpPr>
            <p:spPr>
              <a:xfrm>
                <a:off x="8144410" y="5550771"/>
                <a:ext cx="2552060" cy="369332"/>
              </a:xfrm>
              <a:prstGeom prst="rect">
                <a:avLst/>
              </a:prstGeom>
              <a:noFill/>
            </p:spPr>
            <p:txBody>
              <a:bodyPr wrap="square" rtlCol="0">
                <a:spAutoFit/>
              </a:bodyPr>
              <a:lstStyle/>
              <a:p>
                <a:pPr algn="ctr"/>
                <a:r>
                  <a:rPr lang="zh-CN" altLang="en-US" dirty="0"/>
                  <a:t>表</a:t>
                </a:r>
                <a:r>
                  <a:rPr lang="en-US" altLang="zh-CN" dirty="0"/>
                  <a:t>1 VGG</a:t>
                </a:r>
                <a:r>
                  <a:rPr lang="zh-CN" altLang="en-US" dirty="0"/>
                  <a:t>网络</a:t>
                </a:r>
                <a:r>
                  <a:rPr lang="en-US" altLang="zh-CN" baseline="30000" dirty="0"/>
                  <a:t>[2]</a:t>
                </a:r>
                <a:endParaRPr lang="zh-CN" altLang="en-US" dirty="0"/>
              </a:p>
            </p:txBody>
          </p:sp>
        </p:grpSp>
        <p:sp>
          <p:nvSpPr>
            <p:cNvPr id="23" name="矩形 22">
              <a:extLst>
                <a:ext uri="{FF2B5EF4-FFF2-40B4-BE49-F238E27FC236}">
                  <a16:creationId xmlns:a16="http://schemas.microsoft.com/office/drawing/2014/main" id="{AC19D200-2F16-4A21-BEDA-352E4492F1F1}"/>
                </a:ext>
              </a:extLst>
            </p:cNvPr>
            <p:cNvSpPr/>
            <p:nvPr/>
          </p:nvSpPr>
          <p:spPr>
            <a:xfrm>
              <a:off x="10422610" y="751668"/>
              <a:ext cx="798163" cy="4768264"/>
            </a:xfrm>
            <a:prstGeom prst="rect">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文本框 25">
            <a:extLst>
              <a:ext uri="{FF2B5EF4-FFF2-40B4-BE49-F238E27FC236}">
                <a16:creationId xmlns:a16="http://schemas.microsoft.com/office/drawing/2014/main" id="{EAB83F3A-55B3-422E-8BB7-A72684E4F6D5}"/>
              </a:ext>
            </a:extLst>
          </p:cNvPr>
          <p:cNvSpPr txBox="1"/>
          <p:nvPr/>
        </p:nvSpPr>
        <p:spPr>
          <a:xfrm>
            <a:off x="2687373" y="5763206"/>
            <a:ext cx="7709417" cy="40011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zh-CN" altLang="en-US" sz="2000" b="0" i="0" dirty="0">
                <a:solidFill>
                  <a:srgbClr val="FF0000"/>
                </a:solidFill>
                <a:effectLst/>
                <a:latin typeface="-apple-system"/>
              </a:rPr>
              <a:t>卷积层</a:t>
            </a:r>
            <a:r>
              <a:rPr lang="en-US" altLang="zh-CN" sz="2000" b="0" i="0" dirty="0">
                <a:solidFill>
                  <a:srgbClr val="FF0000"/>
                </a:solidFill>
                <a:effectLst/>
                <a:latin typeface="-apple-system"/>
              </a:rPr>
              <a:t>13</a:t>
            </a:r>
            <a:r>
              <a:rPr lang="zh-CN" altLang="en-US" sz="2000" b="0" i="0" dirty="0">
                <a:solidFill>
                  <a:srgbClr val="FF0000"/>
                </a:solidFill>
                <a:effectLst/>
                <a:latin typeface="-apple-system"/>
              </a:rPr>
              <a:t>层，全连接</a:t>
            </a:r>
            <a:r>
              <a:rPr lang="en-US" altLang="zh-CN" sz="2000" b="0" i="0" dirty="0">
                <a:solidFill>
                  <a:srgbClr val="FF0000"/>
                </a:solidFill>
                <a:effectLst/>
                <a:latin typeface="-apple-system"/>
              </a:rPr>
              <a:t>3</a:t>
            </a:r>
            <a:r>
              <a:rPr lang="zh-CN" altLang="en-US" sz="2000" b="0" i="0" dirty="0">
                <a:solidFill>
                  <a:srgbClr val="FF0000"/>
                </a:solidFill>
                <a:effectLst/>
                <a:latin typeface="-apple-system"/>
              </a:rPr>
              <a:t>层，池化层不涉及权重</a:t>
            </a:r>
            <a:r>
              <a:rPr lang="zh-CN" altLang="en-US" sz="2000" dirty="0">
                <a:solidFill>
                  <a:srgbClr val="FF0000"/>
                </a:solidFill>
                <a:latin typeface="-apple-system"/>
              </a:rPr>
              <a:t>，</a:t>
            </a:r>
            <a:r>
              <a:rPr lang="zh-CN" altLang="en-US" sz="2000" b="0" i="0" dirty="0">
                <a:solidFill>
                  <a:srgbClr val="FF0000"/>
                </a:solidFill>
                <a:effectLst/>
                <a:latin typeface="-apple-system"/>
              </a:rPr>
              <a:t>共有</a:t>
            </a:r>
            <a:r>
              <a:rPr lang="en-US" altLang="zh-CN" sz="2000" dirty="0">
                <a:solidFill>
                  <a:srgbClr val="FF0000"/>
                </a:solidFill>
                <a:latin typeface="-apple-system"/>
              </a:rPr>
              <a:t>16</a:t>
            </a:r>
            <a:r>
              <a:rPr lang="zh-CN" altLang="en-US" sz="2000" dirty="0">
                <a:solidFill>
                  <a:srgbClr val="FF0000"/>
                </a:solidFill>
                <a:latin typeface="-apple-system"/>
              </a:rPr>
              <a:t>个</a:t>
            </a:r>
            <a:r>
              <a:rPr lang="zh-CN" altLang="en-US" sz="2000" b="0" i="0" dirty="0">
                <a:solidFill>
                  <a:srgbClr val="FF0000"/>
                </a:solidFill>
                <a:effectLst/>
                <a:latin typeface="-apple-system"/>
              </a:rPr>
              <a:t>权重层</a:t>
            </a:r>
            <a:endParaRPr lang="zh-CN" altLang="en-US" sz="2000" dirty="0">
              <a:solidFill>
                <a:srgbClr val="FF0000"/>
              </a:solidFill>
            </a:endParaRPr>
          </a:p>
        </p:txBody>
      </p:sp>
    </p:spTree>
    <p:extLst>
      <p:ext uri="{BB962C8B-B14F-4D97-AF65-F5344CB8AC3E}">
        <p14:creationId xmlns:p14="http://schemas.microsoft.com/office/powerpoint/2010/main" val="3338831047"/>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3638D19-2690-4C11-92DA-85573B1E6C3C}"/>
              </a:ext>
            </a:extLst>
          </p:cNvPr>
          <p:cNvSpPr txBox="1"/>
          <p:nvPr/>
        </p:nvSpPr>
        <p:spPr>
          <a:xfrm>
            <a:off x="1517904" y="239744"/>
            <a:ext cx="6382512" cy="1077218"/>
          </a:xfrm>
          <a:prstGeom prst="rect">
            <a:avLst/>
          </a:prstGeom>
          <a:noFill/>
        </p:spPr>
        <p:txBody>
          <a:bodyPr wrap="square">
            <a:spAutoFit/>
          </a:bodyPr>
          <a:lstStyle/>
          <a:p>
            <a:r>
              <a:rPr lang="en-US" altLang="zh-CN" sz="3200" b="1" dirty="0">
                <a:latin typeface="黑体" panose="02010609060101010101" pitchFamily="49" charset="-122"/>
                <a:ea typeface="黑体" panose="02010609060101010101" pitchFamily="49" charset="-122"/>
              </a:rPr>
              <a:t>2 </a:t>
            </a:r>
            <a:r>
              <a:rPr lang="zh-CN" altLang="en-US" sz="3200" b="1" dirty="0">
                <a:latin typeface="黑体" panose="02010609060101010101" pitchFamily="49" charset="-122"/>
                <a:ea typeface="黑体" panose="02010609060101010101" pitchFamily="49" charset="-122"/>
              </a:rPr>
              <a:t>全卷积网络</a:t>
            </a:r>
            <a:r>
              <a:rPr lang="en-US" altLang="zh-CN" sz="3200" b="1" dirty="0">
                <a:latin typeface="黑体" panose="02010609060101010101" pitchFamily="49" charset="-122"/>
                <a:ea typeface="黑体" panose="02010609060101010101" pitchFamily="49" charset="-122"/>
              </a:rPr>
              <a:t>FCN-VGG16</a:t>
            </a:r>
            <a:endParaRPr lang="zh-CN" altLang="en-US" sz="3200" b="1" dirty="0">
              <a:latin typeface="黑体" panose="02010609060101010101" pitchFamily="49" charset="-122"/>
              <a:ea typeface="黑体" panose="02010609060101010101" pitchFamily="49" charset="-122"/>
            </a:endParaRPr>
          </a:p>
          <a:p>
            <a:endParaRPr lang="zh-CN" altLang="en-US" sz="3200" b="1" dirty="0">
              <a:latin typeface="黑体" panose="02010609060101010101" pitchFamily="49" charset="-122"/>
              <a:ea typeface="黑体" panose="02010609060101010101" pitchFamily="49" charset="-122"/>
            </a:endParaRPr>
          </a:p>
        </p:txBody>
      </p:sp>
      <p:pic>
        <p:nvPicPr>
          <p:cNvPr id="22" name="Picture 2">
            <a:extLst>
              <a:ext uri="{FF2B5EF4-FFF2-40B4-BE49-F238E27FC236}">
                <a16:creationId xmlns:a16="http://schemas.microsoft.com/office/drawing/2014/main" id="{CEC0DEDF-8A06-4BE6-8F48-4413123BBDB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520" y="1031541"/>
            <a:ext cx="4753909" cy="2970769"/>
          </a:xfrm>
          <a:prstGeom prst="rect">
            <a:avLst/>
          </a:prstGeom>
          <a:noFill/>
          <a:extLst>
            <a:ext uri="{909E8E84-426E-40DD-AFC4-6F175D3DCCD1}">
              <a14:hiddenFill xmlns:a14="http://schemas.microsoft.com/office/drawing/2010/main">
                <a:solidFill>
                  <a:srgbClr val="FFFFFF"/>
                </a:solidFill>
              </a14:hiddenFill>
            </a:ext>
          </a:extLst>
        </p:spPr>
      </p:pic>
      <p:pic>
        <p:nvPicPr>
          <p:cNvPr id="27" name="图片 26">
            <a:extLst>
              <a:ext uri="{FF2B5EF4-FFF2-40B4-BE49-F238E27FC236}">
                <a16:creationId xmlns:a16="http://schemas.microsoft.com/office/drawing/2014/main" id="{AA91062F-60A6-4437-9D6D-7131544F7918}"/>
              </a:ext>
            </a:extLst>
          </p:cNvPr>
          <p:cNvPicPr>
            <a:picLocks noChangeAspect="1"/>
          </p:cNvPicPr>
          <p:nvPr/>
        </p:nvPicPr>
        <p:blipFill rotWithShape="1">
          <a:blip r:embed="rId4"/>
          <a:srcRect l="4979" t="8932" r="13235" b="5829"/>
          <a:stretch/>
        </p:blipFill>
        <p:spPr>
          <a:xfrm>
            <a:off x="5931565" y="1061773"/>
            <a:ext cx="5593228" cy="2970000"/>
          </a:xfrm>
          <a:prstGeom prst="rect">
            <a:avLst/>
          </a:prstGeom>
        </p:spPr>
      </p:pic>
      <p:grpSp>
        <p:nvGrpSpPr>
          <p:cNvPr id="28" name="组合 27">
            <a:extLst>
              <a:ext uri="{FF2B5EF4-FFF2-40B4-BE49-F238E27FC236}">
                <a16:creationId xmlns:a16="http://schemas.microsoft.com/office/drawing/2014/main" id="{6558C5FB-A11C-4551-A6F4-6A2AEF72F23C}"/>
              </a:ext>
            </a:extLst>
          </p:cNvPr>
          <p:cNvGrpSpPr/>
          <p:nvPr/>
        </p:nvGrpSpPr>
        <p:grpSpPr>
          <a:xfrm>
            <a:off x="219456" y="4184580"/>
            <a:ext cx="3963012" cy="1999259"/>
            <a:chOff x="21148" y="3496629"/>
            <a:chExt cx="3963012" cy="1999259"/>
          </a:xfrm>
        </p:grpSpPr>
        <p:sp>
          <p:nvSpPr>
            <p:cNvPr id="29" name="文本框 28">
              <a:extLst>
                <a:ext uri="{FF2B5EF4-FFF2-40B4-BE49-F238E27FC236}">
                  <a16:creationId xmlns:a16="http://schemas.microsoft.com/office/drawing/2014/main" id="{D9302ED5-F863-49BE-B771-65296922077B}"/>
                </a:ext>
              </a:extLst>
            </p:cNvPr>
            <p:cNvSpPr txBox="1"/>
            <p:nvPr/>
          </p:nvSpPr>
          <p:spPr>
            <a:xfrm>
              <a:off x="21148" y="3496629"/>
              <a:ext cx="3963012" cy="101136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285750" indent="-285750">
                <a:lnSpc>
                  <a:spcPct val="150000"/>
                </a:lnSpc>
                <a:buFont typeface="Wingdings" panose="05000000000000000000" pitchFamily="2" charset="2"/>
                <a:buChar char="l"/>
              </a:pPr>
              <a:r>
                <a:rPr lang="zh-CN" altLang="en-US" sz="1400" dirty="0">
                  <a:latin typeface="黑体" panose="02010609060101010101" pitchFamily="49" charset="-122"/>
                  <a:ea typeface="黑体" panose="02010609060101010101" pitchFamily="49" charset="-122"/>
                </a:rPr>
                <a:t>传统的分类网络尺寸固定</a:t>
              </a:r>
              <a:endParaRPr lang="en-US" altLang="zh-CN" sz="1400" dirty="0">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sz="1400" dirty="0">
                  <a:latin typeface="黑体" panose="02010609060101010101" pitchFamily="49" charset="-122"/>
                  <a:ea typeface="黑体" panose="02010609060101010101" pitchFamily="49" charset="-122"/>
                </a:rPr>
                <a:t>分类结果为</a:t>
              </a:r>
              <a:r>
                <a:rPr lang="en-US" altLang="zh-CN" sz="1400" dirty="0">
                  <a:latin typeface="黑体" panose="02010609060101010101" pitchFamily="49" charset="-122"/>
                  <a:ea typeface="黑体" panose="02010609060101010101" pitchFamily="49" charset="-122"/>
                </a:rPr>
                <a:t>1*1*</a:t>
              </a:r>
              <a:r>
                <a:rPr lang="zh-CN" altLang="en-US" sz="1400" dirty="0">
                  <a:latin typeface="黑体" panose="02010609060101010101" pitchFamily="49" charset="-122"/>
                  <a:ea typeface="黑体" panose="02010609060101010101" pitchFamily="49" charset="-122"/>
                </a:rPr>
                <a:t>类别数概率值</a:t>
              </a:r>
              <a:endParaRPr lang="en-US" altLang="zh-CN" sz="1400" dirty="0">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sz="1400" dirty="0">
                  <a:latin typeface="黑体" panose="02010609060101010101" pitchFamily="49" charset="-122"/>
                  <a:ea typeface="黑体" panose="02010609060101010101" pitchFamily="49" charset="-122"/>
                </a:rPr>
                <a:t>深层特征与浅层空间特征没有联合</a:t>
              </a:r>
              <a:endParaRPr lang="en-US" altLang="zh-CN" sz="1400" dirty="0">
                <a:latin typeface="黑体" panose="02010609060101010101" pitchFamily="49" charset="-122"/>
                <a:ea typeface="黑体" panose="02010609060101010101" pitchFamily="49" charset="-122"/>
              </a:endParaRPr>
            </a:p>
          </p:txBody>
        </p:sp>
        <p:sp>
          <p:nvSpPr>
            <p:cNvPr id="30" name="文本框 29">
              <a:extLst>
                <a:ext uri="{FF2B5EF4-FFF2-40B4-BE49-F238E27FC236}">
                  <a16:creationId xmlns:a16="http://schemas.microsoft.com/office/drawing/2014/main" id="{80F9F48F-9D0F-4F88-AEFA-67480E280BA8}"/>
                </a:ext>
              </a:extLst>
            </p:cNvPr>
            <p:cNvSpPr txBox="1"/>
            <p:nvPr/>
          </p:nvSpPr>
          <p:spPr>
            <a:xfrm>
              <a:off x="21148" y="4484521"/>
              <a:ext cx="3963012" cy="101136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285750" indent="-285750">
                <a:lnSpc>
                  <a:spcPct val="150000"/>
                </a:lnSpc>
                <a:buFont typeface="Wingdings" panose="05000000000000000000" pitchFamily="2" charset="2"/>
                <a:buChar char="l"/>
              </a:pPr>
              <a:r>
                <a:rPr lang="zh-CN" altLang="en-US" sz="1400" dirty="0">
                  <a:solidFill>
                    <a:schemeClr val="accent6">
                      <a:lumMod val="50000"/>
                    </a:schemeClr>
                  </a:solidFill>
                  <a:latin typeface="黑体" panose="02010609060101010101" pitchFamily="49" charset="-122"/>
                  <a:ea typeface="黑体" panose="02010609060101010101" pitchFamily="49" charset="-122"/>
                </a:rPr>
                <a:t>无法更改输入大小</a:t>
              </a:r>
              <a:endParaRPr lang="en-US" altLang="zh-CN" sz="1400" dirty="0">
                <a:solidFill>
                  <a:schemeClr val="accent6">
                    <a:lumMod val="50000"/>
                  </a:schemeClr>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sz="1400" dirty="0">
                  <a:solidFill>
                    <a:schemeClr val="accent6">
                      <a:lumMod val="50000"/>
                    </a:schemeClr>
                  </a:solidFill>
                  <a:latin typeface="黑体" panose="02010609060101010101" pitchFamily="49" charset="-122"/>
                  <a:ea typeface="黑体" panose="02010609060101010101" pitchFamily="49" charset="-122"/>
                </a:rPr>
                <a:t>无法准确定位，进而进行语义分割</a:t>
              </a:r>
              <a:endParaRPr lang="en-US" altLang="zh-CN" sz="1400" dirty="0">
                <a:solidFill>
                  <a:schemeClr val="accent6">
                    <a:lumMod val="50000"/>
                  </a:schemeClr>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sz="1400" dirty="0">
                  <a:solidFill>
                    <a:schemeClr val="accent6">
                      <a:lumMod val="50000"/>
                    </a:schemeClr>
                  </a:solidFill>
                  <a:latin typeface="黑体" panose="02010609060101010101" pitchFamily="49" charset="-122"/>
                  <a:ea typeface="黑体" panose="02010609060101010101" pitchFamily="49" charset="-122"/>
                </a:rPr>
                <a:t>分割结果不够精细</a:t>
              </a:r>
              <a:endParaRPr lang="en-US" altLang="zh-CN" sz="1400" dirty="0">
                <a:solidFill>
                  <a:schemeClr val="accent6">
                    <a:lumMod val="50000"/>
                  </a:schemeClr>
                </a:solidFill>
                <a:latin typeface="黑体" panose="02010609060101010101" pitchFamily="49" charset="-122"/>
                <a:ea typeface="黑体" panose="02010609060101010101" pitchFamily="49" charset="-122"/>
              </a:endParaRPr>
            </a:p>
          </p:txBody>
        </p:sp>
      </p:grpSp>
      <p:cxnSp>
        <p:nvCxnSpPr>
          <p:cNvPr id="31" name="直接箭头连接符 30">
            <a:extLst>
              <a:ext uri="{FF2B5EF4-FFF2-40B4-BE49-F238E27FC236}">
                <a16:creationId xmlns:a16="http://schemas.microsoft.com/office/drawing/2014/main" id="{FD238016-5183-4D04-A4C6-DEC5140F54B8}"/>
              </a:ext>
            </a:extLst>
          </p:cNvPr>
          <p:cNvCxnSpPr>
            <a:cxnSpLocks/>
            <a:stCxn id="29" idx="2"/>
            <a:endCxn id="30" idx="0"/>
          </p:cNvCxnSpPr>
          <p:nvPr/>
        </p:nvCxnSpPr>
        <p:spPr>
          <a:xfrm flipV="1">
            <a:off x="2200962" y="5172472"/>
            <a:ext cx="0" cy="23475"/>
          </a:xfrm>
          <a:prstGeom prst="straightConnector1">
            <a:avLst/>
          </a:prstGeom>
          <a:ln>
            <a:solidFill>
              <a:schemeClr val="accent6">
                <a:lumMod val="50000"/>
              </a:schemeClr>
            </a:solidFill>
            <a:tailEnd type="triangle"/>
          </a:ln>
        </p:spPr>
        <p:style>
          <a:lnRef idx="3">
            <a:schemeClr val="dk1"/>
          </a:lnRef>
          <a:fillRef idx="0">
            <a:schemeClr val="dk1"/>
          </a:fillRef>
          <a:effectRef idx="2">
            <a:schemeClr val="dk1"/>
          </a:effectRef>
          <a:fontRef idx="minor">
            <a:schemeClr val="tx1"/>
          </a:fontRef>
        </p:style>
      </p:cxnSp>
      <p:sp>
        <p:nvSpPr>
          <p:cNvPr id="32" name="文本框 31">
            <a:extLst>
              <a:ext uri="{FF2B5EF4-FFF2-40B4-BE49-F238E27FC236}">
                <a16:creationId xmlns:a16="http://schemas.microsoft.com/office/drawing/2014/main" id="{B1863F3E-7A7F-4296-AFA2-920FC12D7D0F}"/>
              </a:ext>
            </a:extLst>
          </p:cNvPr>
          <p:cNvSpPr txBox="1"/>
          <p:nvPr/>
        </p:nvSpPr>
        <p:spPr>
          <a:xfrm>
            <a:off x="4832763" y="4223812"/>
            <a:ext cx="7359237" cy="1881284"/>
          </a:xfrm>
          <a:prstGeom prst="rect">
            <a:avLst/>
          </a:prstGeom>
          <a:noFill/>
        </p:spPr>
        <p:txBody>
          <a:bodyPr wrap="square" rtlCol="0">
            <a:spAutoFit/>
          </a:bodyPr>
          <a:lstStyle/>
          <a:p>
            <a:pPr>
              <a:lnSpc>
                <a:spcPct val="150000"/>
              </a:lnSpc>
            </a:pPr>
            <a:r>
              <a:rPr lang="zh-CN" altLang="en-US" sz="1600" dirty="0">
                <a:solidFill>
                  <a:srgbClr val="FF0000"/>
                </a:solidFill>
                <a:latin typeface="黑体" panose="02010609060101010101" pitchFamily="49" charset="-122"/>
                <a:ea typeface="黑体" panose="02010609060101010101" pitchFamily="49" charset="-122"/>
              </a:rPr>
              <a:t>创新点：</a:t>
            </a:r>
            <a:endParaRPr lang="en-US" altLang="zh-CN" sz="1600" dirty="0">
              <a:solidFill>
                <a:srgbClr val="FF000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sz="1600" dirty="0">
                <a:solidFill>
                  <a:srgbClr val="FF0000"/>
                </a:solidFill>
                <a:latin typeface="黑体" panose="02010609060101010101" pitchFamily="49" charset="-122"/>
                <a:ea typeface="黑体" panose="02010609060101010101" pitchFamily="49" charset="-122"/>
              </a:rPr>
              <a:t>建立任意尺寸输入的全卷积网络</a:t>
            </a:r>
            <a:r>
              <a:rPr lang="en-US" altLang="zh-CN" sz="1600" dirty="0">
                <a:solidFill>
                  <a:srgbClr val="FF0000"/>
                </a:solidFill>
                <a:latin typeface="黑体" panose="02010609060101010101" pitchFamily="49" charset="-122"/>
                <a:ea typeface="黑体" panose="02010609060101010101" pitchFamily="49" charset="-122"/>
              </a:rPr>
              <a:t>(Fully Convolutional </a:t>
            </a:r>
            <a:r>
              <a:rPr lang="en-US" altLang="zh-CN" sz="1600" dirty="0" err="1">
                <a:solidFill>
                  <a:srgbClr val="FF0000"/>
                </a:solidFill>
                <a:latin typeface="黑体" panose="02010609060101010101" pitchFamily="49" charset="-122"/>
                <a:ea typeface="黑体" panose="02010609060101010101" pitchFamily="49" charset="-122"/>
              </a:rPr>
              <a:t>Network,FCN</a:t>
            </a:r>
            <a:r>
              <a:rPr lang="en-US" altLang="zh-CN" sz="1600" dirty="0">
                <a:solidFill>
                  <a:srgbClr val="FF0000"/>
                </a:solidFill>
                <a:latin typeface="黑体" panose="02010609060101010101" pitchFamily="49" charset="-122"/>
                <a:ea typeface="黑体" panose="02010609060101010101" pitchFamily="49" charset="-122"/>
              </a:rPr>
              <a:t>)</a:t>
            </a:r>
            <a:r>
              <a:rPr lang="zh-CN" altLang="en-US" sz="1600" dirty="0">
                <a:solidFill>
                  <a:srgbClr val="FF0000"/>
                </a:solidFill>
                <a:latin typeface="黑体" panose="02010609060101010101" pitchFamily="49" charset="-122"/>
                <a:ea typeface="黑体" panose="02010609060101010101" pitchFamily="49" charset="-122"/>
              </a:rPr>
              <a:t>用以实现语义分割</a:t>
            </a:r>
            <a:endParaRPr lang="en-US" altLang="zh-CN" sz="1600" dirty="0">
              <a:solidFill>
                <a:srgbClr val="FF000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sz="1600" dirty="0">
                <a:solidFill>
                  <a:srgbClr val="FF0000"/>
                </a:solidFill>
                <a:latin typeface="黑体" panose="02010609060101010101" pitchFamily="49" charset="-122"/>
                <a:ea typeface="黑体" panose="02010609060101010101" pitchFamily="49" charset="-122"/>
              </a:rPr>
              <a:t>只需要微调建立后的网络，分类训练的参数仍可以使用</a:t>
            </a:r>
            <a:endParaRPr lang="en-US" altLang="zh-CN" sz="1600" dirty="0">
              <a:solidFill>
                <a:srgbClr val="FF000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sz="1600" dirty="0">
                <a:solidFill>
                  <a:srgbClr val="FF0000"/>
                </a:solidFill>
                <a:latin typeface="黑体" panose="02010609060101010101" pitchFamily="49" charset="-122"/>
                <a:ea typeface="黑体" panose="02010609060101010101" pitchFamily="49" charset="-122"/>
              </a:rPr>
              <a:t>无其他预处理和后处理，实现端到端像素到像素的分割</a:t>
            </a:r>
            <a:endParaRPr lang="en-US" altLang="zh-CN" sz="1600" dirty="0">
              <a:solidFill>
                <a:srgbClr val="FF0000"/>
              </a:solidFill>
              <a:latin typeface="黑体" panose="02010609060101010101" pitchFamily="49" charset="-122"/>
              <a:ea typeface="黑体" panose="02010609060101010101" pitchFamily="49" charset="-122"/>
            </a:endParaRPr>
          </a:p>
        </p:txBody>
      </p:sp>
      <p:sp>
        <p:nvSpPr>
          <p:cNvPr id="33" name="文本框 32">
            <a:extLst>
              <a:ext uri="{FF2B5EF4-FFF2-40B4-BE49-F238E27FC236}">
                <a16:creationId xmlns:a16="http://schemas.microsoft.com/office/drawing/2014/main" id="{53D633CD-8A79-46EF-A91F-7DD82C2DBF1B}"/>
              </a:ext>
            </a:extLst>
          </p:cNvPr>
          <p:cNvSpPr txBox="1"/>
          <p:nvPr/>
        </p:nvSpPr>
        <p:spPr>
          <a:xfrm>
            <a:off x="1899076" y="3862907"/>
            <a:ext cx="2552060" cy="369332"/>
          </a:xfrm>
          <a:prstGeom prst="rect">
            <a:avLst/>
          </a:prstGeom>
          <a:noFill/>
        </p:spPr>
        <p:txBody>
          <a:bodyPr wrap="square" rtlCol="0">
            <a:spAutoFit/>
          </a:bodyPr>
          <a:lstStyle/>
          <a:p>
            <a:pPr algn="ctr"/>
            <a:r>
              <a:rPr lang="zh-CN" altLang="en-US" dirty="0"/>
              <a:t>图</a:t>
            </a:r>
            <a:r>
              <a:rPr lang="en-US" altLang="zh-CN" dirty="0"/>
              <a:t>1 VGG</a:t>
            </a:r>
            <a:r>
              <a:rPr lang="zh-CN" altLang="en-US" dirty="0"/>
              <a:t>网络示意图</a:t>
            </a:r>
          </a:p>
        </p:txBody>
      </p:sp>
      <p:sp>
        <p:nvSpPr>
          <p:cNvPr id="34" name="文本框 33">
            <a:extLst>
              <a:ext uri="{FF2B5EF4-FFF2-40B4-BE49-F238E27FC236}">
                <a16:creationId xmlns:a16="http://schemas.microsoft.com/office/drawing/2014/main" id="{4CC1C10B-3E49-4845-8BA7-0B255DFB7BFF}"/>
              </a:ext>
            </a:extLst>
          </p:cNvPr>
          <p:cNvSpPr txBox="1"/>
          <p:nvPr/>
        </p:nvSpPr>
        <p:spPr>
          <a:xfrm>
            <a:off x="7930983" y="3963099"/>
            <a:ext cx="2552060" cy="369332"/>
          </a:xfrm>
          <a:prstGeom prst="rect">
            <a:avLst/>
          </a:prstGeom>
          <a:noFill/>
        </p:spPr>
        <p:txBody>
          <a:bodyPr wrap="square" rtlCol="0">
            <a:spAutoFit/>
          </a:bodyPr>
          <a:lstStyle/>
          <a:p>
            <a:pPr algn="ctr"/>
            <a:r>
              <a:rPr lang="zh-CN" altLang="en-US" dirty="0"/>
              <a:t>图</a:t>
            </a:r>
            <a:r>
              <a:rPr lang="en-US" altLang="zh-CN" dirty="0"/>
              <a:t>2 </a:t>
            </a:r>
            <a:r>
              <a:rPr lang="zh-CN" altLang="en-US" dirty="0"/>
              <a:t>分类网络卷积化</a:t>
            </a:r>
          </a:p>
        </p:txBody>
      </p:sp>
      <p:sp>
        <p:nvSpPr>
          <p:cNvPr id="35" name="箭头: 右 34">
            <a:extLst>
              <a:ext uri="{FF2B5EF4-FFF2-40B4-BE49-F238E27FC236}">
                <a16:creationId xmlns:a16="http://schemas.microsoft.com/office/drawing/2014/main" id="{8728044C-BDD2-4417-A296-BC46B9CB5977}"/>
              </a:ext>
            </a:extLst>
          </p:cNvPr>
          <p:cNvSpPr/>
          <p:nvPr/>
        </p:nvSpPr>
        <p:spPr>
          <a:xfrm>
            <a:off x="3753201" y="779899"/>
            <a:ext cx="2597686" cy="1781329"/>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r>
              <a:rPr lang="zh-CN" altLang="en-US" b="1" dirty="0"/>
              <a:t>如何使用传统分类网络实现语义分割？</a:t>
            </a:r>
          </a:p>
        </p:txBody>
      </p:sp>
    </p:spTree>
    <p:extLst>
      <p:ext uri="{BB962C8B-B14F-4D97-AF65-F5344CB8AC3E}">
        <p14:creationId xmlns:p14="http://schemas.microsoft.com/office/powerpoint/2010/main" val="1012616896"/>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3638D19-2690-4C11-92DA-85573B1E6C3C}"/>
              </a:ext>
            </a:extLst>
          </p:cNvPr>
          <p:cNvSpPr txBox="1"/>
          <p:nvPr/>
        </p:nvSpPr>
        <p:spPr>
          <a:xfrm>
            <a:off x="1517904" y="239744"/>
            <a:ext cx="6382512" cy="1077218"/>
          </a:xfrm>
          <a:prstGeom prst="rect">
            <a:avLst/>
          </a:prstGeom>
          <a:noFill/>
        </p:spPr>
        <p:txBody>
          <a:bodyPr wrap="square">
            <a:spAutoFit/>
          </a:bodyPr>
          <a:lstStyle/>
          <a:p>
            <a:r>
              <a:rPr lang="en-US" altLang="zh-CN" sz="3200" b="1" dirty="0">
                <a:latin typeface="黑体" panose="02010609060101010101" pitchFamily="49" charset="-122"/>
                <a:ea typeface="黑体" panose="02010609060101010101" pitchFamily="49" charset="-122"/>
              </a:rPr>
              <a:t>2 </a:t>
            </a:r>
            <a:r>
              <a:rPr lang="zh-CN" altLang="en-US" sz="3200" b="1" dirty="0">
                <a:latin typeface="黑体" panose="02010609060101010101" pitchFamily="49" charset="-122"/>
                <a:ea typeface="黑体" panose="02010609060101010101" pitchFamily="49" charset="-122"/>
              </a:rPr>
              <a:t>全卷积网络</a:t>
            </a:r>
            <a:r>
              <a:rPr lang="en-US" altLang="zh-CN" sz="3200" b="1" dirty="0">
                <a:latin typeface="黑体" panose="02010609060101010101" pitchFamily="49" charset="-122"/>
                <a:ea typeface="黑体" panose="02010609060101010101" pitchFamily="49" charset="-122"/>
              </a:rPr>
              <a:t>FCN-</a:t>
            </a:r>
            <a:r>
              <a:rPr lang="zh-CN" altLang="en-US" sz="3200" b="1" dirty="0">
                <a:latin typeface="黑体" panose="02010609060101010101" pitchFamily="49" charset="-122"/>
                <a:ea typeface="黑体" panose="02010609060101010101" pitchFamily="49" charset="-122"/>
              </a:rPr>
              <a:t>实现</a:t>
            </a:r>
          </a:p>
          <a:p>
            <a:endParaRPr lang="zh-CN" altLang="en-US" sz="3200" b="1" dirty="0">
              <a:latin typeface="黑体" panose="02010609060101010101" pitchFamily="49" charset="-122"/>
              <a:ea typeface="黑体" panose="02010609060101010101" pitchFamily="49" charset="-122"/>
            </a:endParaRPr>
          </a:p>
        </p:txBody>
      </p:sp>
      <p:sp>
        <p:nvSpPr>
          <p:cNvPr id="13" name="文本框 12">
            <a:extLst>
              <a:ext uri="{FF2B5EF4-FFF2-40B4-BE49-F238E27FC236}">
                <a16:creationId xmlns:a16="http://schemas.microsoft.com/office/drawing/2014/main" id="{29003A13-4A50-4093-8626-71110DFC21A4}"/>
              </a:ext>
            </a:extLst>
          </p:cNvPr>
          <p:cNvSpPr txBox="1"/>
          <p:nvPr/>
        </p:nvSpPr>
        <p:spPr>
          <a:xfrm>
            <a:off x="-106643" y="895124"/>
            <a:ext cx="5212080" cy="369332"/>
          </a:xfrm>
          <a:prstGeom prst="rect">
            <a:avLst/>
          </a:prstGeom>
          <a:noFill/>
          <a:ln>
            <a:noFill/>
          </a:ln>
        </p:spPr>
        <p:txBody>
          <a:bodyPr wrap="square" rtlCol="0">
            <a:spAutoFit/>
          </a:bodyPr>
          <a:lstStyle/>
          <a:p>
            <a:pPr algn="ctr"/>
            <a:r>
              <a:rPr lang="zh-CN" altLang="en-US" dirty="0">
                <a:latin typeface="黑体" panose="02010609060101010101" pitchFamily="49" charset="-122"/>
                <a:ea typeface="黑体" panose="02010609060101010101" pitchFamily="49" charset="-122"/>
              </a:rPr>
              <a:t>以</a:t>
            </a:r>
            <a:r>
              <a:rPr lang="en-US" altLang="zh-CN" dirty="0">
                <a:latin typeface="黑体" panose="02010609060101010101" pitchFamily="49" charset="-122"/>
                <a:ea typeface="黑体" panose="02010609060101010101" pitchFamily="49" charset="-122"/>
              </a:rPr>
              <a:t>VGG16</a:t>
            </a:r>
            <a:r>
              <a:rPr lang="zh-CN" altLang="en-US" dirty="0">
                <a:latin typeface="黑体" panose="02010609060101010101" pitchFamily="49" charset="-122"/>
                <a:ea typeface="黑体" panose="02010609060101010101" pitchFamily="49" charset="-122"/>
              </a:rPr>
              <a:t>为例，文章共实现了三个版本的</a:t>
            </a:r>
            <a:r>
              <a:rPr lang="en-US" altLang="zh-CN" dirty="0">
                <a:latin typeface="黑体" panose="02010609060101010101" pitchFamily="49" charset="-122"/>
                <a:ea typeface="黑体" panose="02010609060101010101" pitchFamily="49" charset="-122"/>
              </a:rPr>
              <a:t>FCN</a:t>
            </a:r>
            <a:endParaRPr lang="zh-CN" altLang="en-US" dirty="0">
              <a:latin typeface="黑体" panose="02010609060101010101" pitchFamily="49" charset="-122"/>
              <a:ea typeface="黑体" panose="02010609060101010101" pitchFamily="49" charset="-122"/>
            </a:endParaRPr>
          </a:p>
        </p:txBody>
      </p:sp>
      <p:sp>
        <p:nvSpPr>
          <p:cNvPr id="14" name="文本框 13">
            <a:extLst>
              <a:ext uri="{FF2B5EF4-FFF2-40B4-BE49-F238E27FC236}">
                <a16:creationId xmlns:a16="http://schemas.microsoft.com/office/drawing/2014/main" id="{4601BD2C-5D61-4864-A6E0-A03C97BAE17A}"/>
              </a:ext>
            </a:extLst>
          </p:cNvPr>
          <p:cNvSpPr txBox="1"/>
          <p:nvPr/>
        </p:nvSpPr>
        <p:spPr>
          <a:xfrm>
            <a:off x="202370" y="1196955"/>
            <a:ext cx="1540236" cy="369332"/>
          </a:xfrm>
          <a:prstGeom prst="rect">
            <a:avLst/>
          </a:prstGeom>
          <a:noFill/>
        </p:spPr>
        <p:txBody>
          <a:bodyPr wrap="square" rtlCol="0">
            <a:spAutoFit/>
          </a:bodyPr>
          <a:lstStyle/>
          <a:p>
            <a:pPr marL="285750" indent="-285750" algn="ctr">
              <a:buFont typeface="Wingdings" panose="05000000000000000000" pitchFamily="2" charset="2"/>
              <a:buChar char="n"/>
            </a:pPr>
            <a:r>
              <a:rPr lang="en-US" altLang="zh-CN" dirty="0">
                <a:solidFill>
                  <a:schemeClr val="accent3"/>
                </a:solidFill>
                <a:latin typeface="黑体" panose="02010609060101010101" pitchFamily="49" charset="-122"/>
                <a:ea typeface="黑体" panose="02010609060101010101" pitchFamily="49" charset="-122"/>
              </a:rPr>
              <a:t>FCN-32S</a:t>
            </a:r>
            <a:endParaRPr lang="zh-CN" altLang="en-US" dirty="0">
              <a:solidFill>
                <a:schemeClr val="accent3"/>
              </a:solidFill>
              <a:latin typeface="黑体" panose="02010609060101010101" pitchFamily="49" charset="-122"/>
              <a:ea typeface="黑体" panose="02010609060101010101" pitchFamily="49" charset="-122"/>
            </a:endParaRPr>
          </a:p>
        </p:txBody>
      </p:sp>
      <p:pic>
        <p:nvPicPr>
          <p:cNvPr id="15" name="图片 14">
            <a:extLst>
              <a:ext uri="{FF2B5EF4-FFF2-40B4-BE49-F238E27FC236}">
                <a16:creationId xmlns:a16="http://schemas.microsoft.com/office/drawing/2014/main" id="{C6DAA0D3-0D07-47B0-A390-04A92D9FAF0B}"/>
              </a:ext>
            </a:extLst>
          </p:cNvPr>
          <p:cNvPicPr>
            <a:picLocks noChangeAspect="1"/>
          </p:cNvPicPr>
          <p:nvPr/>
        </p:nvPicPr>
        <p:blipFill>
          <a:blip r:embed="rId3"/>
          <a:stretch>
            <a:fillRect/>
          </a:stretch>
        </p:blipFill>
        <p:spPr>
          <a:xfrm>
            <a:off x="0" y="1513041"/>
            <a:ext cx="12192000" cy="3831917"/>
          </a:xfrm>
          <a:prstGeom prst="rect">
            <a:avLst/>
          </a:prstGeom>
        </p:spPr>
      </p:pic>
      <p:sp>
        <p:nvSpPr>
          <p:cNvPr id="16" name="文本框 15">
            <a:extLst>
              <a:ext uri="{FF2B5EF4-FFF2-40B4-BE49-F238E27FC236}">
                <a16:creationId xmlns:a16="http://schemas.microsoft.com/office/drawing/2014/main" id="{BAB1448A-8D5C-4DF7-AAB0-29297A3E54B9}"/>
              </a:ext>
            </a:extLst>
          </p:cNvPr>
          <p:cNvSpPr txBox="1"/>
          <p:nvPr/>
        </p:nvSpPr>
        <p:spPr>
          <a:xfrm>
            <a:off x="416781" y="5427293"/>
            <a:ext cx="10736801" cy="646331"/>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zh-CN" altLang="en-US" dirty="0"/>
              <a:t>此版本为最初构想，将分类网络直接转换为全卷积网络，并使用反卷积策略，得到</a:t>
            </a:r>
            <a:r>
              <a:rPr lang="en-US" altLang="zh-CN" dirty="0"/>
              <a:t>pixel</a:t>
            </a:r>
            <a:r>
              <a:rPr lang="zh-CN" altLang="en-US" dirty="0"/>
              <a:t>级别的分割结果</a:t>
            </a:r>
            <a:endParaRPr lang="en-US" altLang="zh-CN" dirty="0"/>
          </a:p>
          <a:p>
            <a:pPr algn="ctr"/>
            <a:r>
              <a:rPr lang="zh-CN" altLang="en-US" dirty="0">
                <a:solidFill>
                  <a:srgbClr val="FF0000"/>
                </a:solidFill>
              </a:rPr>
              <a:t>上采样率过大</a:t>
            </a:r>
          </a:p>
        </p:txBody>
      </p:sp>
    </p:spTree>
    <p:extLst>
      <p:ext uri="{BB962C8B-B14F-4D97-AF65-F5344CB8AC3E}">
        <p14:creationId xmlns:p14="http://schemas.microsoft.com/office/powerpoint/2010/main" val="732684827"/>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3638D19-2690-4C11-92DA-85573B1E6C3C}"/>
              </a:ext>
            </a:extLst>
          </p:cNvPr>
          <p:cNvSpPr txBox="1"/>
          <p:nvPr/>
        </p:nvSpPr>
        <p:spPr>
          <a:xfrm>
            <a:off x="1517904" y="239744"/>
            <a:ext cx="6382512" cy="1077218"/>
          </a:xfrm>
          <a:prstGeom prst="rect">
            <a:avLst/>
          </a:prstGeom>
          <a:noFill/>
        </p:spPr>
        <p:txBody>
          <a:bodyPr wrap="square">
            <a:spAutoFit/>
          </a:bodyPr>
          <a:lstStyle/>
          <a:p>
            <a:r>
              <a:rPr lang="en-US" altLang="zh-CN" sz="3200" b="1" dirty="0">
                <a:latin typeface="黑体" panose="02010609060101010101" pitchFamily="49" charset="-122"/>
                <a:ea typeface="黑体" panose="02010609060101010101" pitchFamily="49" charset="-122"/>
              </a:rPr>
              <a:t>2 </a:t>
            </a:r>
            <a:r>
              <a:rPr lang="zh-CN" altLang="en-US" sz="3200" b="1" dirty="0">
                <a:latin typeface="黑体" panose="02010609060101010101" pitchFamily="49" charset="-122"/>
                <a:ea typeface="黑体" panose="02010609060101010101" pitchFamily="49" charset="-122"/>
              </a:rPr>
              <a:t>全卷积网络</a:t>
            </a:r>
            <a:r>
              <a:rPr lang="en-US" altLang="zh-CN" sz="3200" b="1" dirty="0">
                <a:latin typeface="黑体" panose="02010609060101010101" pitchFamily="49" charset="-122"/>
                <a:ea typeface="黑体" panose="02010609060101010101" pitchFamily="49" charset="-122"/>
              </a:rPr>
              <a:t>FCN-</a:t>
            </a:r>
            <a:r>
              <a:rPr lang="zh-CN" altLang="en-US" sz="3200" b="1" dirty="0">
                <a:latin typeface="黑体" panose="02010609060101010101" pitchFamily="49" charset="-122"/>
                <a:ea typeface="黑体" panose="02010609060101010101" pitchFamily="49" charset="-122"/>
              </a:rPr>
              <a:t>实现</a:t>
            </a:r>
          </a:p>
          <a:p>
            <a:endParaRPr lang="zh-CN" altLang="en-US" sz="3200" b="1" dirty="0">
              <a:latin typeface="黑体" panose="02010609060101010101" pitchFamily="49" charset="-122"/>
              <a:ea typeface="黑体" panose="02010609060101010101" pitchFamily="49" charset="-122"/>
            </a:endParaRPr>
          </a:p>
        </p:txBody>
      </p:sp>
      <p:sp>
        <p:nvSpPr>
          <p:cNvPr id="13" name="文本框 12">
            <a:extLst>
              <a:ext uri="{FF2B5EF4-FFF2-40B4-BE49-F238E27FC236}">
                <a16:creationId xmlns:a16="http://schemas.microsoft.com/office/drawing/2014/main" id="{AE202EB8-D448-4617-AB68-838E94433D5C}"/>
              </a:ext>
            </a:extLst>
          </p:cNvPr>
          <p:cNvSpPr txBox="1"/>
          <p:nvPr/>
        </p:nvSpPr>
        <p:spPr>
          <a:xfrm>
            <a:off x="0" y="908793"/>
            <a:ext cx="5212080" cy="369332"/>
          </a:xfrm>
          <a:prstGeom prst="rect">
            <a:avLst/>
          </a:prstGeom>
          <a:noFill/>
          <a:ln>
            <a:noFill/>
          </a:ln>
        </p:spPr>
        <p:txBody>
          <a:bodyPr wrap="square" rtlCol="0">
            <a:spAutoFit/>
          </a:bodyPr>
          <a:lstStyle/>
          <a:p>
            <a:pPr algn="ctr"/>
            <a:r>
              <a:rPr lang="zh-CN" altLang="en-US" dirty="0">
                <a:latin typeface="黑体" panose="02010609060101010101" pitchFamily="49" charset="-122"/>
                <a:ea typeface="黑体" panose="02010609060101010101" pitchFamily="49" charset="-122"/>
              </a:rPr>
              <a:t>以</a:t>
            </a:r>
            <a:r>
              <a:rPr lang="en-US" altLang="zh-CN" dirty="0">
                <a:latin typeface="黑体" panose="02010609060101010101" pitchFamily="49" charset="-122"/>
                <a:ea typeface="黑体" panose="02010609060101010101" pitchFamily="49" charset="-122"/>
              </a:rPr>
              <a:t>VGG16</a:t>
            </a:r>
            <a:r>
              <a:rPr lang="zh-CN" altLang="en-US" dirty="0">
                <a:latin typeface="黑体" panose="02010609060101010101" pitchFamily="49" charset="-122"/>
                <a:ea typeface="黑体" panose="02010609060101010101" pitchFamily="49" charset="-122"/>
              </a:rPr>
              <a:t>为例，文章共实现了三个版本的</a:t>
            </a:r>
            <a:r>
              <a:rPr lang="en-US" altLang="zh-CN" dirty="0">
                <a:latin typeface="黑体" panose="02010609060101010101" pitchFamily="49" charset="-122"/>
                <a:ea typeface="黑体" panose="02010609060101010101" pitchFamily="49" charset="-122"/>
              </a:rPr>
              <a:t>FCN</a:t>
            </a:r>
            <a:endParaRPr lang="zh-CN" altLang="en-US" dirty="0">
              <a:latin typeface="黑体" panose="02010609060101010101" pitchFamily="49" charset="-122"/>
              <a:ea typeface="黑体" panose="02010609060101010101" pitchFamily="49" charset="-122"/>
            </a:endParaRPr>
          </a:p>
        </p:txBody>
      </p:sp>
      <p:sp>
        <p:nvSpPr>
          <p:cNvPr id="14" name="文本框 13">
            <a:extLst>
              <a:ext uri="{FF2B5EF4-FFF2-40B4-BE49-F238E27FC236}">
                <a16:creationId xmlns:a16="http://schemas.microsoft.com/office/drawing/2014/main" id="{D5E74960-2B8C-4796-9E2F-D4B70A80E00B}"/>
              </a:ext>
            </a:extLst>
          </p:cNvPr>
          <p:cNvSpPr txBox="1"/>
          <p:nvPr/>
        </p:nvSpPr>
        <p:spPr>
          <a:xfrm>
            <a:off x="309013" y="1367540"/>
            <a:ext cx="1540236" cy="369332"/>
          </a:xfrm>
          <a:prstGeom prst="rect">
            <a:avLst/>
          </a:prstGeom>
          <a:noFill/>
        </p:spPr>
        <p:txBody>
          <a:bodyPr wrap="square" rtlCol="0">
            <a:spAutoFit/>
          </a:bodyPr>
          <a:lstStyle/>
          <a:p>
            <a:pPr marL="285750" indent="-285750" algn="ctr">
              <a:buFont typeface="Wingdings" panose="05000000000000000000" pitchFamily="2" charset="2"/>
              <a:buChar char="n"/>
            </a:pPr>
            <a:r>
              <a:rPr lang="en-US" altLang="zh-CN" dirty="0">
                <a:solidFill>
                  <a:schemeClr val="accent3"/>
                </a:solidFill>
                <a:latin typeface="黑体" panose="02010609060101010101" pitchFamily="49" charset="-122"/>
                <a:ea typeface="黑体" panose="02010609060101010101" pitchFamily="49" charset="-122"/>
              </a:rPr>
              <a:t>FCN-16S</a:t>
            </a:r>
            <a:endParaRPr lang="zh-CN" altLang="en-US" dirty="0">
              <a:solidFill>
                <a:schemeClr val="accent3"/>
              </a:solidFill>
              <a:latin typeface="黑体" panose="02010609060101010101" pitchFamily="49" charset="-122"/>
              <a:ea typeface="黑体" panose="02010609060101010101" pitchFamily="49" charset="-122"/>
            </a:endParaRPr>
          </a:p>
        </p:txBody>
      </p:sp>
      <p:pic>
        <p:nvPicPr>
          <p:cNvPr id="15" name="图片 14">
            <a:extLst>
              <a:ext uri="{FF2B5EF4-FFF2-40B4-BE49-F238E27FC236}">
                <a16:creationId xmlns:a16="http://schemas.microsoft.com/office/drawing/2014/main" id="{5EAEF498-0CFB-49D3-920E-8AD156B56507}"/>
              </a:ext>
            </a:extLst>
          </p:cNvPr>
          <p:cNvPicPr>
            <a:picLocks noChangeAspect="1"/>
          </p:cNvPicPr>
          <p:nvPr/>
        </p:nvPicPr>
        <p:blipFill>
          <a:blip r:embed="rId3"/>
          <a:stretch>
            <a:fillRect/>
          </a:stretch>
        </p:blipFill>
        <p:spPr>
          <a:xfrm>
            <a:off x="106643" y="1555118"/>
            <a:ext cx="12192000" cy="4088933"/>
          </a:xfrm>
          <a:prstGeom prst="rect">
            <a:avLst/>
          </a:prstGeom>
        </p:spPr>
      </p:pic>
      <p:sp>
        <p:nvSpPr>
          <p:cNvPr id="16" name="文本框 15">
            <a:extLst>
              <a:ext uri="{FF2B5EF4-FFF2-40B4-BE49-F238E27FC236}">
                <a16:creationId xmlns:a16="http://schemas.microsoft.com/office/drawing/2014/main" id="{4A824EDA-D8AD-41E8-A922-7ACE100A63BA}"/>
              </a:ext>
            </a:extLst>
          </p:cNvPr>
          <p:cNvSpPr txBox="1"/>
          <p:nvPr/>
        </p:nvSpPr>
        <p:spPr>
          <a:xfrm>
            <a:off x="4491842" y="5764541"/>
            <a:ext cx="4126341"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zh-CN" altLang="en-US" dirty="0">
                <a:solidFill>
                  <a:schemeClr val="bg1"/>
                </a:solidFill>
              </a:rPr>
              <a:t>利用低层级的空间信息，上采样为</a:t>
            </a:r>
            <a:r>
              <a:rPr lang="en-US" altLang="zh-CN" dirty="0">
                <a:solidFill>
                  <a:schemeClr val="bg1"/>
                </a:solidFill>
              </a:rPr>
              <a:t>*16</a:t>
            </a:r>
            <a:endParaRPr lang="zh-CN" altLang="en-US" dirty="0">
              <a:solidFill>
                <a:schemeClr val="bg1"/>
              </a:solidFill>
            </a:endParaRPr>
          </a:p>
        </p:txBody>
      </p:sp>
    </p:spTree>
    <p:extLst>
      <p:ext uri="{BB962C8B-B14F-4D97-AF65-F5344CB8AC3E}">
        <p14:creationId xmlns:p14="http://schemas.microsoft.com/office/powerpoint/2010/main" val="1055595194"/>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3638D19-2690-4C11-92DA-85573B1E6C3C}"/>
              </a:ext>
            </a:extLst>
          </p:cNvPr>
          <p:cNvSpPr txBox="1"/>
          <p:nvPr/>
        </p:nvSpPr>
        <p:spPr>
          <a:xfrm>
            <a:off x="1517904" y="239744"/>
            <a:ext cx="6382512" cy="1077218"/>
          </a:xfrm>
          <a:prstGeom prst="rect">
            <a:avLst/>
          </a:prstGeom>
          <a:noFill/>
        </p:spPr>
        <p:txBody>
          <a:bodyPr wrap="square">
            <a:spAutoFit/>
          </a:bodyPr>
          <a:lstStyle/>
          <a:p>
            <a:r>
              <a:rPr lang="en-US" altLang="zh-CN" sz="3200" b="1" dirty="0">
                <a:latin typeface="黑体" panose="02010609060101010101" pitchFamily="49" charset="-122"/>
                <a:ea typeface="黑体" panose="02010609060101010101" pitchFamily="49" charset="-122"/>
              </a:rPr>
              <a:t>2 </a:t>
            </a:r>
            <a:r>
              <a:rPr lang="zh-CN" altLang="en-US" sz="3200" b="1" dirty="0">
                <a:latin typeface="黑体" panose="02010609060101010101" pitchFamily="49" charset="-122"/>
                <a:ea typeface="黑体" panose="02010609060101010101" pitchFamily="49" charset="-122"/>
              </a:rPr>
              <a:t>全卷积网络</a:t>
            </a:r>
            <a:r>
              <a:rPr lang="en-US" altLang="zh-CN" sz="3200" b="1" dirty="0">
                <a:latin typeface="黑体" panose="02010609060101010101" pitchFamily="49" charset="-122"/>
                <a:ea typeface="黑体" panose="02010609060101010101" pitchFamily="49" charset="-122"/>
              </a:rPr>
              <a:t>FCN-</a:t>
            </a:r>
            <a:r>
              <a:rPr lang="zh-CN" altLang="en-US" sz="3200" b="1" dirty="0">
                <a:latin typeface="黑体" panose="02010609060101010101" pitchFamily="49" charset="-122"/>
                <a:ea typeface="黑体" panose="02010609060101010101" pitchFamily="49" charset="-122"/>
              </a:rPr>
              <a:t>实现</a:t>
            </a:r>
          </a:p>
          <a:p>
            <a:endParaRPr lang="zh-CN" altLang="en-US" sz="3200" b="1" dirty="0">
              <a:latin typeface="黑体" panose="02010609060101010101" pitchFamily="49" charset="-122"/>
              <a:ea typeface="黑体" panose="02010609060101010101" pitchFamily="49" charset="-122"/>
            </a:endParaRPr>
          </a:p>
        </p:txBody>
      </p:sp>
      <p:sp>
        <p:nvSpPr>
          <p:cNvPr id="7" name="文本框 6">
            <a:extLst>
              <a:ext uri="{FF2B5EF4-FFF2-40B4-BE49-F238E27FC236}">
                <a16:creationId xmlns:a16="http://schemas.microsoft.com/office/drawing/2014/main" id="{B9163CC8-048F-476F-B46A-09E0B8699B6B}"/>
              </a:ext>
            </a:extLst>
          </p:cNvPr>
          <p:cNvSpPr txBox="1"/>
          <p:nvPr/>
        </p:nvSpPr>
        <p:spPr>
          <a:xfrm>
            <a:off x="-106643" y="976084"/>
            <a:ext cx="5212080" cy="369332"/>
          </a:xfrm>
          <a:prstGeom prst="rect">
            <a:avLst/>
          </a:prstGeom>
          <a:noFill/>
          <a:ln>
            <a:noFill/>
          </a:ln>
        </p:spPr>
        <p:txBody>
          <a:bodyPr wrap="square" rtlCol="0">
            <a:spAutoFit/>
          </a:bodyPr>
          <a:lstStyle/>
          <a:p>
            <a:pPr algn="ctr"/>
            <a:r>
              <a:rPr lang="zh-CN" altLang="en-US" dirty="0">
                <a:latin typeface="黑体" panose="02010609060101010101" pitchFamily="49" charset="-122"/>
                <a:ea typeface="黑体" panose="02010609060101010101" pitchFamily="49" charset="-122"/>
              </a:rPr>
              <a:t>以</a:t>
            </a:r>
            <a:r>
              <a:rPr lang="en-US" altLang="zh-CN" dirty="0">
                <a:latin typeface="黑体" panose="02010609060101010101" pitchFamily="49" charset="-122"/>
                <a:ea typeface="黑体" panose="02010609060101010101" pitchFamily="49" charset="-122"/>
              </a:rPr>
              <a:t>VGG16</a:t>
            </a:r>
            <a:r>
              <a:rPr lang="zh-CN" altLang="en-US" dirty="0">
                <a:latin typeface="黑体" panose="02010609060101010101" pitchFamily="49" charset="-122"/>
                <a:ea typeface="黑体" panose="02010609060101010101" pitchFamily="49" charset="-122"/>
              </a:rPr>
              <a:t>为例，文章共实现了三个版本的</a:t>
            </a:r>
            <a:r>
              <a:rPr lang="en-US" altLang="zh-CN" dirty="0">
                <a:latin typeface="黑体" panose="02010609060101010101" pitchFamily="49" charset="-122"/>
                <a:ea typeface="黑体" panose="02010609060101010101" pitchFamily="49" charset="-122"/>
              </a:rPr>
              <a:t>FCN</a:t>
            </a:r>
            <a:endParaRPr lang="zh-CN" altLang="en-US" dirty="0">
              <a:latin typeface="黑体" panose="02010609060101010101" pitchFamily="49" charset="-122"/>
              <a:ea typeface="黑体" panose="02010609060101010101" pitchFamily="49" charset="-122"/>
            </a:endParaRPr>
          </a:p>
        </p:txBody>
      </p:sp>
      <p:sp>
        <p:nvSpPr>
          <p:cNvPr id="8" name="文本框 7">
            <a:extLst>
              <a:ext uri="{FF2B5EF4-FFF2-40B4-BE49-F238E27FC236}">
                <a16:creationId xmlns:a16="http://schemas.microsoft.com/office/drawing/2014/main" id="{23B93C25-86D2-48E9-9106-B8BD73788BC8}"/>
              </a:ext>
            </a:extLst>
          </p:cNvPr>
          <p:cNvSpPr txBox="1"/>
          <p:nvPr/>
        </p:nvSpPr>
        <p:spPr>
          <a:xfrm>
            <a:off x="202370" y="1434831"/>
            <a:ext cx="1540236" cy="369332"/>
          </a:xfrm>
          <a:prstGeom prst="rect">
            <a:avLst/>
          </a:prstGeom>
          <a:noFill/>
        </p:spPr>
        <p:txBody>
          <a:bodyPr wrap="square" rtlCol="0">
            <a:spAutoFit/>
          </a:bodyPr>
          <a:lstStyle/>
          <a:p>
            <a:pPr marL="285750" indent="-285750" algn="ctr">
              <a:buFont typeface="Wingdings" panose="05000000000000000000" pitchFamily="2" charset="2"/>
              <a:buChar char="n"/>
            </a:pPr>
            <a:r>
              <a:rPr lang="en-US" altLang="zh-CN" dirty="0">
                <a:solidFill>
                  <a:schemeClr val="accent3"/>
                </a:solidFill>
                <a:latin typeface="黑体" panose="02010609060101010101" pitchFamily="49" charset="-122"/>
                <a:ea typeface="黑体" panose="02010609060101010101" pitchFamily="49" charset="-122"/>
              </a:rPr>
              <a:t>FCN-8S</a:t>
            </a:r>
            <a:endParaRPr lang="zh-CN" altLang="en-US" dirty="0">
              <a:solidFill>
                <a:schemeClr val="accent3"/>
              </a:solidFill>
              <a:latin typeface="黑体" panose="02010609060101010101" pitchFamily="49" charset="-122"/>
              <a:ea typeface="黑体" panose="02010609060101010101" pitchFamily="49" charset="-122"/>
            </a:endParaRPr>
          </a:p>
        </p:txBody>
      </p:sp>
      <p:pic>
        <p:nvPicPr>
          <p:cNvPr id="9" name="图片 8">
            <a:extLst>
              <a:ext uri="{FF2B5EF4-FFF2-40B4-BE49-F238E27FC236}">
                <a16:creationId xmlns:a16="http://schemas.microsoft.com/office/drawing/2014/main" id="{FE4F66D3-BF7E-4658-A988-F7945786FC67}"/>
              </a:ext>
            </a:extLst>
          </p:cNvPr>
          <p:cNvPicPr>
            <a:picLocks noChangeAspect="1"/>
          </p:cNvPicPr>
          <p:nvPr/>
        </p:nvPicPr>
        <p:blipFill>
          <a:blip r:embed="rId3"/>
          <a:stretch>
            <a:fillRect/>
          </a:stretch>
        </p:blipFill>
        <p:spPr>
          <a:xfrm>
            <a:off x="0" y="1463084"/>
            <a:ext cx="12192000" cy="4407583"/>
          </a:xfrm>
          <a:prstGeom prst="rect">
            <a:avLst/>
          </a:prstGeom>
        </p:spPr>
      </p:pic>
      <p:sp>
        <p:nvSpPr>
          <p:cNvPr id="10" name="文本框 9">
            <a:extLst>
              <a:ext uri="{FF2B5EF4-FFF2-40B4-BE49-F238E27FC236}">
                <a16:creationId xmlns:a16="http://schemas.microsoft.com/office/drawing/2014/main" id="{53761C68-4817-4AC6-AD41-D154BEB840A6}"/>
              </a:ext>
            </a:extLst>
          </p:cNvPr>
          <p:cNvSpPr txBox="1"/>
          <p:nvPr/>
        </p:nvSpPr>
        <p:spPr>
          <a:xfrm>
            <a:off x="4305571" y="5739211"/>
            <a:ext cx="4255881"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zh-CN" altLang="en-US" dirty="0">
                <a:solidFill>
                  <a:schemeClr val="bg1"/>
                </a:solidFill>
              </a:rPr>
              <a:t>进一步使用低层空间信息，上采样为</a:t>
            </a:r>
            <a:r>
              <a:rPr lang="en-US" altLang="zh-CN" dirty="0">
                <a:solidFill>
                  <a:schemeClr val="bg1"/>
                </a:solidFill>
              </a:rPr>
              <a:t>*8</a:t>
            </a:r>
            <a:endParaRPr lang="zh-CN" altLang="en-US" dirty="0">
              <a:solidFill>
                <a:schemeClr val="bg1"/>
              </a:solidFill>
            </a:endParaRPr>
          </a:p>
        </p:txBody>
      </p:sp>
    </p:spTree>
    <p:extLst>
      <p:ext uri="{BB962C8B-B14F-4D97-AF65-F5344CB8AC3E}">
        <p14:creationId xmlns:p14="http://schemas.microsoft.com/office/powerpoint/2010/main" val="3224623932"/>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6BDFF3F-15BC-474A-B992-B81E293EF33C}"/>
              </a:ext>
            </a:extLst>
          </p:cNvPr>
          <p:cNvSpPr>
            <a:spLocks noGrp="1"/>
          </p:cNvSpPr>
          <p:nvPr>
            <p:ph type="sldNum" sz="quarter" idx="4294967295"/>
          </p:nvPr>
        </p:nvSpPr>
        <p:spPr>
          <a:xfrm>
            <a:off x="11277600" y="6356351"/>
            <a:ext cx="914401" cy="365125"/>
          </a:xfrm>
          <a:prstGeom prst="rect">
            <a:avLst/>
          </a:prstGeom>
        </p:spPr>
        <p:txBody>
          <a:bodyPr/>
          <a:lstStyle/>
          <a:p>
            <a:fld id="{72C88C01-EF0A-BE49-9F96-21AFAEFD178F}" type="slidenum">
              <a:rPr kumimoji="1" lang="zh-CN" altLang="en-US" smtClean="0"/>
              <a:pPr/>
              <a:t>16</a:t>
            </a:fld>
            <a:endParaRPr kumimoji="1" lang="zh-CN" altLang="en-US" dirty="0"/>
          </a:p>
        </p:txBody>
      </p:sp>
      <p:sp>
        <p:nvSpPr>
          <p:cNvPr id="9" name="文本框 8">
            <a:extLst>
              <a:ext uri="{FF2B5EF4-FFF2-40B4-BE49-F238E27FC236}">
                <a16:creationId xmlns:a16="http://schemas.microsoft.com/office/drawing/2014/main" id="{7DD69342-34FE-4743-A4C8-14109DBDE75E}"/>
              </a:ext>
            </a:extLst>
          </p:cNvPr>
          <p:cNvSpPr txBox="1"/>
          <p:nvPr/>
        </p:nvSpPr>
        <p:spPr>
          <a:xfrm>
            <a:off x="127000" y="2265859"/>
            <a:ext cx="5542280" cy="830997"/>
          </a:xfrm>
          <a:prstGeom prst="rect">
            <a:avLst/>
          </a:prstGeom>
          <a:noFill/>
        </p:spPr>
        <p:txBody>
          <a:bodyPr wrap="square" rtlCol="0">
            <a:spAutoFit/>
          </a:bodyPr>
          <a:lstStyle/>
          <a:p>
            <a:pPr algn="ctr"/>
            <a:r>
              <a:rPr lang="en-US" altLang="zh-CN" sz="4800" dirty="0">
                <a:ea typeface="造字工房力黑（非商用）常规体" pitchFamily="50" charset="-122"/>
                <a:cs typeface="+mn-ea"/>
                <a:sym typeface="+mn-lt"/>
              </a:rPr>
              <a:t>FCN</a:t>
            </a:r>
            <a:r>
              <a:rPr lang="zh-CN" altLang="en-US" sz="4800" dirty="0">
                <a:ea typeface="造字工房力黑（非商用）常规体" pitchFamily="50" charset="-122"/>
                <a:cs typeface="+mn-ea"/>
                <a:sym typeface="+mn-lt"/>
              </a:rPr>
              <a:t>性能对比实验</a:t>
            </a:r>
            <a:endParaRPr lang="en-US" altLang="zh-CN" sz="4800" dirty="0">
              <a:ea typeface="造字工房力黑（非商用）常规体" pitchFamily="50" charset="-122"/>
              <a:cs typeface="+mn-ea"/>
              <a:sym typeface="+mn-lt"/>
            </a:endParaRPr>
          </a:p>
        </p:txBody>
      </p:sp>
      <p:sp>
        <p:nvSpPr>
          <p:cNvPr id="12" name="文本框 11">
            <a:extLst>
              <a:ext uri="{FF2B5EF4-FFF2-40B4-BE49-F238E27FC236}">
                <a16:creationId xmlns:a16="http://schemas.microsoft.com/office/drawing/2014/main" id="{088A6365-1CC5-4BF8-BE4C-29AAFB1466DC}"/>
              </a:ext>
            </a:extLst>
          </p:cNvPr>
          <p:cNvSpPr txBox="1"/>
          <p:nvPr/>
        </p:nvSpPr>
        <p:spPr>
          <a:xfrm>
            <a:off x="745744" y="3323941"/>
            <a:ext cx="6382512" cy="2126864"/>
          </a:xfrm>
          <a:prstGeom prst="rect">
            <a:avLst/>
          </a:prstGeom>
          <a:noFill/>
        </p:spPr>
        <p:txBody>
          <a:bodyPr wrap="square">
            <a:spAutoFit/>
          </a:bodyPr>
          <a:lstStyle/>
          <a:p>
            <a:pPr>
              <a:lnSpc>
                <a:spcPct val="150000"/>
              </a:lnSpc>
            </a:pPr>
            <a:r>
              <a:rPr lang="en-US" altLang="zh-CN" dirty="0">
                <a:ea typeface="造字工房力黑（非商用）常规体" pitchFamily="50" charset="-122"/>
                <a:cs typeface="+mn-ea"/>
                <a:sym typeface="+mn-lt"/>
              </a:rPr>
              <a:t>1.</a:t>
            </a:r>
            <a:r>
              <a:rPr lang="zh-CN" altLang="en-US" dirty="0">
                <a:ea typeface="造字工房力黑（非商用）常规体" pitchFamily="50" charset="-122"/>
                <a:cs typeface="+mn-ea"/>
                <a:sym typeface="+mn-lt"/>
              </a:rPr>
              <a:t>分类网络卷积化的分割性能对比</a:t>
            </a:r>
          </a:p>
          <a:p>
            <a:pPr>
              <a:lnSpc>
                <a:spcPct val="150000"/>
              </a:lnSpc>
            </a:pPr>
            <a:r>
              <a:rPr lang="en-US" altLang="zh-CN" dirty="0">
                <a:ea typeface="造字工房力黑（非商用）常规体" pitchFamily="50" charset="-122"/>
                <a:cs typeface="+mn-ea"/>
                <a:sym typeface="+mn-lt"/>
              </a:rPr>
              <a:t>2.FCN-32s,FCN-16s,FCN-8s</a:t>
            </a:r>
            <a:r>
              <a:rPr lang="zh-CN" altLang="en-US" dirty="0">
                <a:ea typeface="造字工房力黑（非商用）常规体" pitchFamily="50" charset="-122"/>
                <a:cs typeface="+mn-ea"/>
                <a:sym typeface="+mn-lt"/>
              </a:rPr>
              <a:t>性能对比</a:t>
            </a:r>
          </a:p>
          <a:p>
            <a:pPr>
              <a:lnSpc>
                <a:spcPct val="150000"/>
              </a:lnSpc>
            </a:pPr>
            <a:r>
              <a:rPr lang="en-US" altLang="zh-CN" dirty="0">
                <a:ea typeface="造字工房力黑（非商用）常规体" pitchFamily="50" charset="-122"/>
                <a:cs typeface="+mn-ea"/>
                <a:sym typeface="+mn-lt"/>
              </a:rPr>
              <a:t>3.PASCAL VOC</a:t>
            </a:r>
            <a:r>
              <a:rPr lang="zh-CN" altLang="en-US" dirty="0">
                <a:ea typeface="造字工房力黑（非商用）常规体" pitchFamily="50" charset="-122"/>
                <a:cs typeface="+mn-ea"/>
                <a:sym typeface="+mn-lt"/>
              </a:rPr>
              <a:t>语义分割性能对比</a:t>
            </a:r>
          </a:p>
          <a:p>
            <a:pPr>
              <a:lnSpc>
                <a:spcPct val="150000"/>
              </a:lnSpc>
            </a:pPr>
            <a:endParaRPr lang="zh-CN" altLang="en-US" dirty="0">
              <a:ea typeface="造字工房力黑（非商用）常规体" pitchFamily="50" charset="-122"/>
              <a:cs typeface="+mn-ea"/>
              <a:sym typeface="+mn-lt"/>
            </a:endParaRPr>
          </a:p>
          <a:p>
            <a:pPr>
              <a:lnSpc>
                <a:spcPct val="150000"/>
              </a:lnSpc>
            </a:pPr>
            <a:endParaRPr lang="zh-CN" altLang="en-US" dirty="0">
              <a:ea typeface="造字工房力黑（非商用）常规体" pitchFamily="50" charset="-122"/>
              <a:cs typeface="+mn-ea"/>
              <a:sym typeface="+mn-lt"/>
            </a:endParaRPr>
          </a:p>
        </p:txBody>
      </p:sp>
    </p:spTree>
    <p:extLst>
      <p:ext uri="{BB962C8B-B14F-4D97-AF65-F5344CB8AC3E}">
        <p14:creationId xmlns:p14="http://schemas.microsoft.com/office/powerpoint/2010/main" val="4138586406"/>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3638D19-2690-4C11-92DA-85573B1E6C3C}"/>
              </a:ext>
            </a:extLst>
          </p:cNvPr>
          <p:cNvSpPr txBox="1"/>
          <p:nvPr/>
        </p:nvSpPr>
        <p:spPr>
          <a:xfrm>
            <a:off x="1517904" y="239744"/>
            <a:ext cx="6382512" cy="584775"/>
          </a:xfrm>
          <a:prstGeom prst="rect">
            <a:avLst/>
          </a:prstGeom>
          <a:noFill/>
        </p:spPr>
        <p:txBody>
          <a:bodyPr wrap="square">
            <a:spAutoFit/>
          </a:bodyPr>
          <a:lstStyle/>
          <a:p>
            <a:r>
              <a:rPr lang="en-US" altLang="zh-CN" sz="3200" b="1" dirty="0">
                <a:latin typeface="黑体" panose="02010609060101010101" pitchFamily="49" charset="-122"/>
                <a:ea typeface="黑体" panose="02010609060101010101" pitchFamily="49" charset="-122"/>
              </a:rPr>
              <a:t>3 FCN</a:t>
            </a:r>
            <a:r>
              <a:rPr lang="zh-CN" altLang="en-US" sz="3200" b="1" dirty="0">
                <a:latin typeface="黑体" panose="02010609060101010101" pitchFamily="49" charset="-122"/>
                <a:ea typeface="黑体" panose="02010609060101010101" pitchFamily="49" charset="-122"/>
              </a:rPr>
              <a:t>性能对比实验</a:t>
            </a:r>
          </a:p>
        </p:txBody>
      </p:sp>
      <p:sp>
        <p:nvSpPr>
          <p:cNvPr id="22" name="文本框 21">
            <a:extLst>
              <a:ext uri="{FF2B5EF4-FFF2-40B4-BE49-F238E27FC236}">
                <a16:creationId xmlns:a16="http://schemas.microsoft.com/office/drawing/2014/main" id="{3A624518-87B1-4E38-A601-294C6E969BB3}"/>
              </a:ext>
            </a:extLst>
          </p:cNvPr>
          <p:cNvSpPr txBox="1"/>
          <p:nvPr/>
        </p:nvSpPr>
        <p:spPr>
          <a:xfrm>
            <a:off x="59769" y="937334"/>
            <a:ext cx="4104364" cy="369332"/>
          </a:xfrm>
          <a:prstGeom prst="rect">
            <a:avLst/>
          </a:prstGeom>
          <a:noFill/>
        </p:spPr>
        <p:txBody>
          <a:bodyPr wrap="square" rtlCol="0">
            <a:spAutoFit/>
          </a:bodyPr>
          <a:lstStyle/>
          <a:p>
            <a:pPr algn="ctr"/>
            <a:r>
              <a:rPr lang="zh-CN" altLang="en-US" dirty="0">
                <a:latin typeface="黑体" panose="02010609060101010101" pitchFamily="49" charset="-122"/>
                <a:ea typeface="黑体" panose="02010609060101010101" pitchFamily="49" charset="-122"/>
              </a:rPr>
              <a:t>一、分类网络卷积化的分割性能对比</a:t>
            </a:r>
          </a:p>
        </p:txBody>
      </p:sp>
      <p:grpSp>
        <p:nvGrpSpPr>
          <p:cNvPr id="27" name="组合 26">
            <a:extLst>
              <a:ext uri="{FF2B5EF4-FFF2-40B4-BE49-F238E27FC236}">
                <a16:creationId xmlns:a16="http://schemas.microsoft.com/office/drawing/2014/main" id="{210DF7E2-8D30-437D-8E6A-ACC57F9C9F0C}"/>
              </a:ext>
            </a:extLst>
          </p:cNvPr>
          <p:cNvGrpSpPr/>
          <p:nvPr/>
        </p:nvGrpSpPr>
        <p:grpSpPr>
          <a:xfrm>
            <a:off x="200613" y="1455258"/>
            <a:ext cx="11031377" cy="2240795"/>
            <a:chOff x="200613" y="1324116"/>
            <a:chExt cx="11031377" cy="2240795"/>
          </a:xfrm>
        </p:grpSpPr>
        <p:sp>
          <p:nvSpPr>
            <p:cNvPr id="28" name="文本框 27">
              <a:extLst>
                <a:ext uri="{FF2B5EF4-FFF2-40B4-BE49-F238E27FC236}">
                  <a16:creationId xmlns:a16="http://schemas.microsoft.com/office/drawing/2014/main" id="{E25F8F0B-E921-4DBB-B845-354AE90AF6C0}"/>
                </a:ext>
              </a:extLst>
            </p:cNvPr>
            <p:cNvSpPr txBox="1"/>
            <p:nvPr/>
          </p:nvSpPr>
          <p:spPr>
            <a:xfrm>
              <a:off x="200613" y="2149060"/>
              <a:ext cx="1168185" cy="646331"/>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pPr algn="ctr"/>
              <a:r>
                <a:rPr lang="zh-CN" altLang="en-US" dirty="0"/>
                <a:t>ILSVRC classifiers</a:t>
              </a:r>
            </a:p>
          </p:txBody>
        </p:sp>
        <p:sp>
          <p:nvSpPr>
            <p:cNvPr id="29" name="矩形 28">
              <a:extLst>
                <a:ext uri="{FF2B5EF4-FFF2-40B4-BE49-F238E27FC236}">
                  <a16:creationId xmlns:a16="http://schemas.microsoft.com/office/drawing/2014/main" id="{C6F296A1-039B-4820-8AD4-550A9C07FA3E}"/>
                </a:ext>
              </a:extLst>
            </p:cNvPr>
            <p:cNvSpPr/>
            <p:nvPr/>
          </p:nvSpPr>
          <p:spPr>
            <a:xfrm>
              <a:off x="1850349" y="1324116"/>
              <a:ext cx="1363157" cy="6211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t>AlexNet</a:t>
              </a:r>
              <a:endParaRPr lang="zh-CN" altLang="en-US" dirty="0"/>
            </a:p>
          </p:txBody>
        </p:sp>
        <p:sp>
          <p:nvSpPr>
            <p:cNvPr id="30" name="矩形 29">
              <a:extLst>
                <a:ext uri="{FF2B5EF4-FFF2-40B4-BE49-F238E27FC236}">
                  <a16:creationId xmlns:a16="http://schemas.microsoft.com/office/drawing/2014/main" id="{50F2E171-9046-445D-890B-F415FD04BFDC}"/>
                </a:ext>
              </a:extLst>
            </p:cNvPr>
            <p:cNvSpPr/>
            <p:nvPr/>
          </p:nvSpPr>
          <p:spPr>
            <a:xfrm>
              <a:off x="1851042" y="2133961"/>
              <a:ext cx="1363157" cy="6211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VGG16</a:t>
              </a:r>
              <a:endParaRPr lang="zh-CN" altLang="en-US" dirty="0"/>
            </a:p>
          </p:txBody>
        </p:sp>
        <p:sp>
          <p:nvSpPr>
            <p:cNvPr id="31" name="矩形 30">
              <a:extLst>
                <a:ext uri="{FF2B5EF4-FFF2-40B4-BE49-F238E27FC236}">
                  <a16:creationId xmlns:a16="http://schemas.microsoft.com/office/drawing/2014/main" id="{FB8A72D8-67E1-4DDD-972D-42619969722F}"/>
                </a:ext>
              </a:extLst>
            </p:cNvPr>
            <p:cNvSpPr/>
            <p:nvPr/>
          </p:nvSpPr>
          <p:spPr>
            <a:xfrm>
              <a:off x="1850349" y="2943807"/>
              <a:ext cx="1363851" cy="6211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t>GoogLeNet</a:t>
              </a:r>
              <a:endParaRPr lang="zh-CN" altLang="en-US" dirty="0"/>
            </a:p>
          </p:txBody>
        </p:sp>
        <p:sp>
          <p:nvSpPr>
            <p:cNvPr id="32" name="左大括号 31">
              <a:extLst>
                <a:ext uri="{FF2B5EF4-FFF2-40B4-BE49-F238E27FC236}">
                  <a16:creationId xmlns:a16="http://schemas.microsoft.com/office/drawing/2014/main" id="{7738343E-DBB1-4CCD-94D5-49E4F29010F3}"/>
                </a:ext>
              </a:extLst>
            </p:cNvPr>
            <p:cNvSpPr/>
            <p:nvPr/>
          </p:nvSpPr>
          <p:spPr>
            <a:xfrm>
              <a:off x="1400899" y="1324116"/>
              <a:ext cx="348712" cy="224079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51983A65-E76B-422C-89A4-9E8021989E9D}"/>
                </a:ext>
              </a:extLst>
            </p:cNvPr>
            <p:cNvSpPr/>
            <p:nvPr/>
          </p:nvSpPr>
          <p:spPr>
            <a:xfrm>
              <a:off x="3858422" y="1471803"/>
              <a:ext cx="2458046" cy="809845"/>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rPr>
                <a:t>丢弃分类层，将全连接层转为卷积层</a:t>
              </a:r>
            </a:p>
          </p:txBody>
        </p:sp>
        <p:sp>
          <p:nvSpPr>
            <p:cNvPr id="34" name="箭头: 右 33">
              <a:extLst>
                <a:ext uri="{FF2B5EF4-FFF2-40B4-BE49-F238E27FC236}">
                  <a16:creationId xmlns:a16="http://schemas.microsoft.com/office/drawing/2014/main" id="{47828D3D-0365-423B-95F6-D230DBB10A15}"/>
                </a:ext>
              </a:extLst>
            </p:cNvPr>
            <p:cNvSpPr/>
            <p:nvPr/>
          </p:nvSpPr>
          <p:spPr>
            <a:xfrm>
              <a:off x="3315630" y="2284680"/>
              <a:ext cx="515688" cy="27896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箭头: 右 34">
              <a:extLst>
                <a:ext uri="{FF2B5EF4-FFF2-40B4-BE49-F238E27FC236}">
                  <a16:creationId xmlns:a16="http://schemas.microsoft.com/office/drawing/2014/main" id="{2DF4B909-AC97-4A11-82C5-A75942842949}"/>
                </a:ext>
              </a:extLst>
            </p:cNvPr>
            <p:cNvSpPr/>
            <p:nvPr/>
          </p:nvSpPr>
          <p:spPr>
            <a:xfrm>
              <a:off x="6471725" y="2340681"/>
              <a:ext cx="515688" cy="27896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D67C8550-A908-48F3-AD16-819846085430}"/>
                </a:ext>
              </a:extLst>
            </p:cNvPr>
            <p:cNvSpPr/>
            <p:nvPr/>
          </p:nvSpPr>
          <p:spPr>
            <a:xfrm>
              <a:off x="3858422" y="2700459"/>
              <a:ext cx="2458046" cy="809845"/>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rPr>
                <a:t>使用</a:t>
              </a:r>
              <a:r>
                <a:rPr lang="en-US" altLang="zh-CN" dirty="0">
                  <a:solidFill>
                    <a:srgbClr val="FF0000"/>
                  </a:solidFill>
                </a:rPr>
                <a:t>1*1</a:t>
              </a:r>
              <a:r>
                <a:rPr lang="zh-CN" altLang="en-US" dirty="0">
                  <a:solidFill>
                    <a:srgbClr val="FF0000"/>
                  </a:solidFill>
                </a:rPr>
                <a:t>卷积核降维到</a:t>
              </a:r>
              <a:r>
                <a:rPr lang="en-US" altLang="zh-CN" dirty="0">
                  <a:solidFill>
                    <a:srgbClr val="FF0000"/>
                  </a:solidFill>
                </a:rPr>
                <a:t>21</a:t>
              </a:r>
              <a:r>
                <a:rPr lang="zh-CN" altLang="en-US" dirty="0">
                  <a:solidFill>
                    <a:srgbClr val="FF0000"/>
                  </a:solidFill>
                </a:rPr>
                <a:t>维度</a:t>
              </a:r>
              <a:r>
                <a:rPr lang="en-US" altLang="zh-CN" dirty="0">
                  <a:solidFill>
                    <a:srgbClr val="FF0000"/>
                  </a:solidFill>
                </a:rPr>
                <a:t>(20</a:t>
              </a:r>
              <a:r>
                <a:rPr lang="zh-CN" altLang="en-US" dirty="0">
                  <a:solidFill>
                    <a:srgbClr val="FF0000"/>
                  </a:solidFill>
                </a:rPr>
                <a:t>类</a:t>
              </a:r>
              <a:r>
                <a:rPr lang="en-US" altLang="zh-CN" dirty="0">
                  <a:solidFill>
                    <a:srgbClr val="FF0000"/>
                  </a:solidFill>
                </a:rPr>
                <a:t>+</a:t>
              </a:r>
              <a:r>
                <a:rPr lang="zh-CN" altLang="en-US" dirty="0">
                  <a:solidFill>
                    <a:srgbClr val="FF0000"/>
                  </a:solidFill>
                </a:rPr>
                <a:t>背景类</a:t>
              </a:r>
              <a:r>
                <a:rPr lang="en-US" altLang="zh-CN" dirty="0">
                  <a:solidFill>
                    <a:srgbClr val="FF0000"/>
                  </a:solidFill>
                </a:rPr>
                <a:t>)</a:t>
              </a:r>
              <a:endParaRPr lang="zh-CN" altLang="en-US" dirty="0">
                <a:solidFill>
                  <a:srgbClr val="FF0000"/>
                </a:solidFill>
              </a:endParaRPr>
            </a:p>
          </p:txBody>
        </p:sp>
        <p:sp>
          <p:nvSpPr>
            <p:cNvPr id="37" name="箭头: 右 36">
              <a:extLst>
                <a:ext uri="{FF2B5EF4-FFF2-40B4-BE49-F238E27FC236}">
                  <a16:creationId xmlns:a16="http://schemas.microsoft.com/office/drawing/2014/main" id="{061893F7-E68E-46ED-8FD3-44DF28643BAF}"/>
                </a:ext>
              </a:extLst>
            </p:cNvPr>
            <p:cNvSpPr/>
            <p:nvPr/>
          </p:nvSpPr>
          <p:spPr>
            <a:xfrm>
              <a:off x="9129206" y="2286874"/>
              <a:ext cx="515688" cy="27896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F09CADA9-46B4-4B9E-9A8C-CA930CF3DF90}"/>
                </a:ext>
              </a:extLst>
            </p:cNvPr>
            <p:cNvSpPr/>
            <p:nvPr/>
          </p:nvSpPr>
          <p:spPr>
            <a:xfrm>
              <a:off x="7055666" y="1460381"/>
              <a:ext cx="1938577" cy="809845"/>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rPr>
                <a:t>反卷积</a:t>
              </a:r>
              <a:endParaRPr lang="en-US" altLang="zh-CN" dirty="0">
                <a:solidFill>
                  <a:srgbClr val="FF0000"/>
                </a:solidFill>
              </a:endParaRPr>
            </a:p>
            <a:p>
              <a:pPr algn="ctr"/>
              <a:r>
                <a:rPr lang="en-US" altLang="zh-CN" dirty="0">
                  <a:solidFill>
                    <a:srgbClr val="FF0000"/>
                  </a:solidFill>
                </a:rPr>
                <a:t>(</a:t>
              </a:r>
              <a:r>
                <a:rPr lang="zh-CN" altLang="en-US" dirty="0">
                  <a:solidFill>
                    <a:srgbClr val="FF0000"/>
                  </a:solidFill>
                </a:rPr>
                <a:t>双线性上采样</a:t>
              </a:r>
              <a:r>
                <a:rPr lang="en-US" altLang="zh-CN" dirty="0">
                  <a:solidFill>
                    <a:srgbClr val="FF0000"/>
                  </a:solidFill>
                </a:rPr>
                <a:t>)</a:t>
              </a:r>
              <a:endParaRPr lang="zh-CN" altLang="en-US" dirty="0">
                <a:solidFill>
                  <a:srgbClr val="FF0000"/>
                </a:solidFill>
              </a:endParaRPr>
            </a:p>
          </p:txBody>
        </p:sp>
        <p:sp>
          <p:nvSpPr>
            <p:cNvPr id="39" name="箭头: 下 38">
              <a:extLst>
                <a:ext uri="{FF2B5EF4-FFF2-40B4-BE49-F238E27FC236}">
                  <a16:creationId xmlns:a16="http://schemas.microsoft.com/office/drawing/2014/main" id="{B71EAD39-404E-4130-82AB-631D2BA231B5}"/>
                </a:ext>
              </a:extLst>
            </p:cNvPr>
            <p:cNvSpPr/>
            <p:nvPr/>
          </p:nvSpPr>
          <p:spPr>
            <a:xfrm>
              <a:off x="4889712" y="2356179"/>
              <a:ext cx="292485" cy="27372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039F4160-8E47-4910-93BD-EE6AB1F6B732}"/>
                </a:ext>
              </a:extLst>
            </p:cNvPr>
            <p:cNvSpPr/>
            <p:nvPr/>
          </p:nvSpPr>
          <p:spPr>
            <a:xfrm>
              <a:off x="7055666" y="2629899"/>
              <a:ext cx="1938577" cy="809845"/>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rPr>
                <a:t>原尺寸大小</a:t>
              </a:r>
              <a:endParaRPr lang="en-US" altLang="zh-CN" dirty="0">
                <a:solidFill>
                  <a:srgbClr val="FF0000"/>
                </a:solidFill>
              </a:endParaRPr>
            </a:p>
            <a:p>
              <a:pPr algn="ctr"/>
              <a:r>
                <a:rPr lang="zh-CN" altLang="en-US" dirty="0">
                  <a:solidFill>
                    <a:srgbClr val="FF0000"/>
                  </a:solidFill>
                </a:rPr>
                <a:t>输出</a:t>
              </a:r>
            </a:p>
          </p:txBody>
        </p:sp>
        <p:sp>
          <p:nvSpPr>
            <p:cNvPr id="41" name="矩形 40">
              <a:extLst>
                <a:ext uri="{FF2B5EF4-FFF2-40B4-BE49-F238E27FC236}">
                  <a16:creationId xmlns:a16="http://schemas.microsoft.com/office/drawing/2014/main" id="{B9F1FCB0-7CDC-49A0-9B06-D6AE364D4CC8}"/>
                </a:ext>
              </a:extLst>
            </p:cNvPr>
            <p:cNvSpPr/>
            <p:nvPr/>
          </p:nvSpPr>
          <p:spPr>
            <a:xfrm>
              <a:off x="9868139" y="1324116"/>
              <a:ext cx="1363157" cy="6211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C000"/>
                  </a:solidFill>
                </a:rPr>
                <a:t>FCN-</a:t>
              </a:r>
              <a:r>
                <a:rPr lang="en-US" altLang="zh-CN" dirty="0" err="1">
                  <a:solidFill>
                    <a:srgbClr val="FFC000"/>
                  </a:solidFill>
                </a:rPr>
                <a:t>AlexNet</a:t>
              </a:r>
              <a:endParaRPr lang="zh-CN" altLang="en-US" dirty="0">
                <a:solidFill>
                  <a:srgbClr val="FFC000"/>
                </a:solidFill>
              </a:endParaRPr>
            </a:p>
          </p:txBody>
        </p:sp>
        <p:sp>
          <p:nvSpPr>
            <p:cNvPr id="42" name="矩形 41">
              <a:extLst>
                <a:ext uri="{FF2B5EF4-FFF2-40B4-BE49-F238E27FC236}">
                  <a16:creationId xmlns:a16="http://schemas.microsoft.com/office/drawing/2014/main" id="{215B78A0-09A7-4B6D-9EBE-DF0AE42A3C4D}"/>
                </a:ext>
              </a:extLst>
            </p:cNvPr>
            <p:cNvSpPr/>
            <p:nvPr/>
          </p:nvSpPr>
          <p:spPr>
            <a:xfrm>
              <a:off x="9868832" y="2133961"/>
              <a:ext cx="1363157" cy="6211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C000"/>
                  </a:solidFill>
                </a:rPr>
                <a:t>FCN-VGG16</a:t>
              </a:r>
              <a:endParaRPr lang="zh-CN" altLang="en-US" dirty="0">
                <a:solidFill>
                  <a:srgbClr val="FFC000"/>
                </a:solidFill>
              </a:endParaRPr>
            </a:p>
          </p:txBody>
        </p:sp>
        <p:sp>
          <p:nvSpPr>
            <p:cNvPr id="43" name="矩形 42">
              <a:extLst>
                <a:ext uri="{FF2B5EF4-FFF2-40B4-BE49-F238E27FC236}">
                  <a16:creationId xmlns:a16="http://schemas.microsoft.com/office/drawing/2014/main" id="{C516317D-93ED-4288-85CC-5BF06536E8B6}"/>
                </a:ext>
              </a:extLst>
            </p:cNvPr>
            <p:cNvSpPr/>
            <p:nvPr/>
          </p:nvSpPr>
          <p:spPr>
            <a:xfrm>
              <a:off x="9868139" y="2943807"/>
              <a:ext cx="1363851" cy="6211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C000"/>
                  </a:solidFill>
                </a:rPr>
                <a:t>FCN-</a:t>
              </a:r>
              <a:r>
                <a:rPr lang="en-US" altLang="zh-CN" dirty="0" err="1">
                  <a:solidFill>
                    <a:srgbClr val="FFC000"/>
                  </a:solidFill>
                </a:rPr>
                <a:t>GoogLeNet</a:t>
              </a:r>
              <a:endParaRPr lang="zh-CN" altLang="en-US" dirty="0">
                <a:solidFill>
                  <a:srgbClr val="FFC000"/>
                </a:solidFill>
              </a:endParaRPr>
            </a:p>
          </p:txBody>
        </p:sp>
        <p:sp>
          <p:nvSpPr>
            <p:cNvPr id="44" name="箭头: 下 43">
              <a:extLst>
                <a:ext uri="{FF2B5EF4-FFF2-40B4-BE49-F238E27FC236}">
                  <a16:creationId xmlns:a16="http://schemas.microsoft.com/office/drawing/2014/main" id="{FBACA065-3AB6-4D3B-AA8E-157ADF6DD372}"/>
                </a:ext>
              </a:extLst>
            </p:cNvPr>
            <p:cNvSpPr/>
            <p:nvPr/>
          </p:nvSpPr>
          <p:spPr>
            <a:xfrm>
              <a:off x="7917373" y="2301936"/>
              <a:ext cx="292485" cy="27372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5" name="图片 44">
            <a:extLst>
              <a:ext uri="{FF2B5EF4-FFF2-40B4-BE49-F238E27FC236}">
                <a16:creationId xmlns:a16="http://schemas.microsoft.com/office/drawing/2014/main" id="{064FEAE9-658A-4416-9004-F6CD241FCD5A}"/>
              </a:ext>
            </a:extLst>
          </p:cNvPr>
          <p:cNvPicPr>
            <a:picLocks noChangeAspect="1"/>
          </p:cNvPicPr>
          <p:nvPr/>
        </p:nvPicPr>
        <p:blipFill>
          <a:blip r:embed="rId3"/>
          <a:stretch>
            <a:fillRect/>
          </a:stretch>
        </p:blipFill>
        <p:spPr>
          <a:xfrm>
            <a:off x="215853" y="4031885"/>
            <a:ext cx="6703866" cy="2616994"/>
          </a:xfrm>
          <a:prstGeom prst="rect">
            <a:avLst/>
          </a:prstGeom>
        </p:spPr>
      </p:pic>
      <p:sp>
        <p:nvSpPr>
          <p:cNvPr id="46" name="文本框 45">
            <a:extLst>
              <a:ext uri="{FF2B5EF4-FFF2-40B4-BE49-F238E27FC236}">
                <a16:creationId xmlns:a16="http://schemas.microsoft.com/office/drawing/2014/main" id="{A261D868-267F-48CA-A913-D85E9B2F896D}"/>
              </a:ext>
            </a:extLst>
          </p:cNvPr>
          <p:cNvSpPr txBox="1"/>
          <p:nvPr/>
        </p:nvSpPr>
        <p:spPr>
          <a:xfrm>
            <a:off x="6614569" y="4020463"/>
            <a:ext cx="5240264" cy="2543132"/>
          </a:xfrm>
          <a:prstGeom prst="rect">
            <a:avLst/>
          </a:prstGeom>
          <a:noFill/>
        </p:spPr>
        <p:txBody>
          <a:bodyPr wrap="square" rtlCol="0">
            <a:spAutoFit/>
          </a:bodyPr>
          <a:lstStyle/>
          <a:p>
            <a:pPr>
              <a:lnSpc>
                <a:spcPct val="150000"/>
              </a:lnSpc>
            </a:pPr>
            <a:r>
              <a:rPr lang="en-US" altLang="zh-CN" dirty="0"/>
              <a:t> </a:t>
            </a:r>
            <a:r>
              <a:rPr lang="zh-CN" altLang="en-US" dirty="0">
                <a:solidFill>
                  <a:srgbClr val="FF0000"/>
                </a:solidFill>
              </a:rPr>
              <a:t>仅仅是简单的</a:t>
            </a:r>
            <a:r>
              <a:rPr lang="en-US" altLang="zh-CN" dirty="0">
                <a:solidFill>
                  <a:srgbClr val="FF0000"/>
                </a:solidFill>
              </a:rPr>
              <a:t>FCN-32S(FCN-VGG16)</a:t>
            </a:r>
            <a:r>
              <a:rPr lang="zh-CN" altLang="en-US" dirty="0">
                <a:solidFill>
                  <a:srgbClr val="FF0000"/>
                </a:solidFill>
              </a:rPr>
              <a:t>版本，其分割效果十分可观</a:t>
            </a:r>
            <a:r>
              <a:rPr lang="zh-CN" altLang="en-US" dirty="0"/>
              <a:t>：</a:t>
            </a:r>
            <a:endParaRPr lang="en-US" altLang="zh-CN" dirty="0"/>
          </a:p>
          <a:p>
            <a:pPr>
              <a:lnSpc>
                <a:spcPct val="150000"/>
              </a:lnSpc>
            </a:pPr>
            <a:endParaRPr lang="en-US" altLang="zh-CN" dirty="0"/>
          </a:p>
          <a:p>
            <a:pPr marL="285750" indent="-285750">
              <a:lnSpc>
                <a:spcPct val="150000"/>
              </a:lnSpc>
              <a:buFont typeface="Wingdings" panose="05000000000000000000" pitchFamily="2" charset="2"/>
              <a:buChar char="l"/>
            </a:pPr>
            <a:r>
              <a:rPr lang="zh-CN" altLang="en-US" dirty="0"/>
              <a:t>验证了</a:t>
            </a:r>
            <a:r>
              <a:rPr lang="en-US" altLang="zh-CN" dirty="0"/>
              <a:t>FCN</a:t>
            </a:r>
            <a:r>
              <a:rPr lang="zh-CN" altLang="en-US" dirty="0"/>
              <a:t>化分类网络进行语义分割可行性</a:t>
            </a:r>
            <a:endParaRPr lang="en-US" altLang="zh-CN" dirty="0"/>
          </a:p>
          <a:p>
            <a:pPr marL="285750" indent="-285750">
              <a:lnSpc>
                <a:spcPct val="150000"/>
              </a:lnSpc>
              <a:buFont typeface="Wingdings" panose="05000000000000000000" pitchFamily="2" charset="2"/>
              <a:buChar char="l"/>
            </a:pPr>
            <a:r>
              <a:rPr lang="en-US" altLang="zh-CN" dirty="0"/>
              <a:t>FCN-32S</a:t>
            </a:r>
            <a:r>
              <a:rPr lang="zh-CN" altLang="en-US" dirty="0"/>
              <a:t>版本也能有最先进分割的</a:t>
            </a:r>
            <a:r>
              <a:rPr lang="en-US" altLang="zh-CN" dirty="0"/>
              <a:t>75%</a:t>
            </a:r>
            <a:r>
              <a:rPr lang="zh-CN" altLang="en-US" dirty="0"/>
              <a:t>性能</a:t>
            </a:r>
            <a:endParaRPr lang="en-US" altLang="zh-CN" dirty="0"/>
          </a:p>
          <a:p>
            <a:pPr marL="285750" indent="-285750">
              <a:lnSpc>
                <a:spcPct val="150000"/>
              </a:lnSpc>
              <a:buFont typeface="Wingdings" panose="05000000000000000000" pitchFamily="2" charset="2"/>
              <a:buChar char="l"/>
            </a:pPr>
            <a:r>
              <a:rPr lang="zh-CN" altLang="en-US" dirty="0"/>
              <a:t>且推理速度快</a:t>
            </a:r>
          </a:p>
        </p:txBody>
      </p:sp>
    </p:spTree>
    <p:extLst>
      <p:ext uri="{BB962C8B-B14F-4D97-AF65-F5344CB8AC3E}">
        <p14:creationId xmlns:p14="http://schemas.microsoft.com/office/powerpoint/2010/main" val="2056414155"/>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3638D19-2690-4C11-92DA-85573B1E6C3C}"/>
              </a:ext>
            </a:extLst>
          </p:cNvPr>
          <p:cNvSpPr txBox="1"/>
          <p:nvPr/>
        </p:nvSpPr>
        <p:spPr>
          <a:xfrm>
            <a:off x="1517904" y="239744"/>
            <a:ext cx="6382512" cy="584775"/>
          </a:xfrm>
          <a:prstGeom prst="rect">
            <a:avLst/>
          </a:prstGeom>
          <a:noFill/>
        </p:spPr>
        <p:txBody>
          <a:bodyPr wrap="square">
            <a:spAutoFit/>
          </a:bodyPr>
          <a:lstStyle/>
          <a:p>
            <a:r>
              <a:rPr lang="en-US" altLang="zh-CN" sz="3200" b="1" dirty="0">
                <a:latin typeface="黑体" panose="02010609060101010101" pitchFamily="49" charset="-122"/>
                <a:ea typeface="黑体" panose="02010609060101010101" pitchFamily="49" charset="-122"/>
              </a:rPr>
              <a:t>3 FCN</a:t>
            </a:r>
            <a:r>
              <a:rPr lang="zh-CN" altLang="en-US" sz="3200" b="1" dirty="0">
                <a:latin typeface="黑体" panose="02010609060101010101" pitchFamily="49" charset="-122"/>
                <a:ea typeface="黑体" panose="02010609060101010101" pitchFamily="49" charset="-122"/>
              </a:rPr>
              <a:t>性能对比实验</a:t>
            </a:r>
          </a:p>
        </p:txBody>
      </p:sp>
      <p:sp>
        <p:nvSpPr>
          <p:cNvPr id="54" name="文本框 53">
            <a:extLst>
              <a:ext uri="{FF2B5EF4-FFF2-40B4-BE49-F238E27FC236}">
                <a16:creationId xmlns:a16="http://schemas.microsoft.com/office/drawing/2014/main" id="{570FB235-B622-40C7-98F9-0B572BD977D6}"/>
              </a:ext>
            </a:extLst>
          </p:cNvPr>
          <p:cNvSpPr txBox="1"/>
          <p:nvPr/>
        </p:nvSpPr>
        <p:spPr>
          <a:xfrm>
            <a:off x="59769" y="998216"/>
            <a:ext cx="4104364" cy="369332"/>
          </a:xfrm>
          <a:prstGeom prst="rect">
            <a:avLst/>
          </a:prstGeom>
          <a:noFill/>
        </p:spPr>
        <p:txBody>
          <a:bodyPr wrap="square" rtlCol="0">
            <a:spAutoFit/>
          </a:bodyPr>
          <a:lstStyle/>
          <a:p>
            <a:pPr algn="ctr"/>
            <a:r>
              <a:rPr lang="zh-CN" altLang="en-US" dirty="0">
                <a:latin typeface="黑体" panose="02010609060101010101" pitchFamily="49" charset="-122"/>
                <a:ea typeface="黑体" panose="02010609060101010101" pitchFamily="49" charset="-122"/>
              </a:rPr>
              <a:t>二、</a:t>
            </a:r>
            <a:r>
              <a:rPr lang="en-US" altLang="zh-CN" dirty="0">
                <a:latin typeface="黑体" panose="02010609060101010101" pitchFamily="49" charset="-122"/>
                <a:ea typeface="黑体" panose="02010609060101010101" pitchFamily="49" charset="-122"/>
              </a:rPr>
              <a:t>FCN-32s,FCN-16s,FCN-8s</a:t>
            </a:r>
            <a:r>
              <a:rPr lang="zh-CN" altLang="en-US" dirty="0">
                <a:latin typeface="黑体" panose="02010609060101010101" pitchFamily="49" charset="-122"/>
                <a:ea typeface="黑体" panose="02010609060101010101" pitchFamily="49" charset="-122"/>
              </a:rPr>
              <a:t>性能对比</a:t>
            </a:r>
          </a:p>
        </p:txBody>
      </p:sp>
      <p:pic>
        <p:nvPicPr>
          <p:cNvPr id="55" name="图片 54">
            <a:extLst>
              <a:ext uri="{FF2B5EF4-FFF2-40B4-BE49-F238E27FC236}">
                <a16:creationId xmlns:a16="http://schemas.microsoft.com/office/drawing/2014/main" id="{FB728984-CDB1-4ED4-9FFC-359B0FB49105}"/>
              </a:ext>
            </a:extLst>
          </p:cNvPr>
          <p:cNvPicPr>
            <a:picLocks noChangeAspect="1"/>
          </p:cNvPicPr>
          <p:nvPr/>
        </p:nvPicPr>
        <p:blipFill rotWithShape="1">
          <a:blip r:embed="rId3"/>
          <a:srcRect t="3624"/>
          <a:stretch/>
        </p:blipFill>
        <p:spPr>
          <a:xfrm>
            <a:off x="208390" y="1465092"/>
            <a:ext cx="6080858" cy="3469549"/>
          </a:xfrm>
          <a:prstGeom prst="rect">
            <a:avLst/>
          </a:prstGeom>
        </p:spPr>
      </p:pic>
      <p:pic>
        <p:nvPicPr>
          <p:cNvPr id="56" name="图片 55">
            <a:extLst>
              <a:ext uri="{FF2B5EF4-FFF2-40B4-BE49-F238E27FC236}">
                <a16:creationId xmlns:a16="http://schemas.microsoft.com/office/drawing/2014/main" id="{6FD02F4B-7E4C-421B-87ED-499A5D1664BB}"/>
              </a:ext>
            </a:extLst>
          </p:cNvPr>
          <p:cNvPicPr>
            <a:picLocks noChangeAspect="1"/>
          </p:cNvPicPr>
          <p:nvPr/>
        </p:nvPicPr>
        <p:blipFill>
          <a:blip r:embed="rId4"/>
          <a:stretch>
            <a:fillRect/>
          </a:stretch>
        </p:blipFill>
        <p:spPr>
          <a:xfrm>
            <a:off x="6096000" y="1465092"/>
            <a:ext cx="5976000" cy="2862366"/>
          </a:xfrm>
          <a:prstGeom prst="rect">
            <a:avLst/>
          </a:prstGeom>
        </p:spPr>
      </p:pic>
      <p:sp>
        <p:nvSpPr>
          <p:cNvPr id="57" name="文本框 56">
            <a:extLst>
              <a:ext uri="{FF2B5EF4-FFF2-40B4-BE49-F238E27FC236}">
                <a16:creationId xmlns:a16="http://schemas.microsoft.com/office/drawing/2014/main" id="{367B206A-09B9-49E6-8D8A-7564245C3212}"/>
              </a:ext>
            </a:extLst>
          </p:cNvPr>
          <p:cNvSpPr txBox="1"/>
          <p:nvPr/>
        </p:nvSpPr>
        <p:spPr>
          <a:xfrm>
            <a:off x="199170" y="5078201"/>
            <a:ext cx="5365750" cy="881139"/>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dirty="0"/>
              <a:t>结果图中</a:t>
            </a:r>
            <a:r>
              <a:rPr lang="en-US" altLang="zh-CN" dirty="0"/>
              <a:t>FCN-8S</a:t>
            </a:r>
            <a:r>
              <a:rPr lang="zh-CN" altLang="en-US" dirty="0"/>
              <a:t>效果最好</a:t>
            </a:r>
            <a:endParaRPr lang="en-US" altLang="zh-CN" dirty="0"/>
          </a:p>
          <a:p>
            <a:pPr marL="285750" indent="-285750">
              <a:lnSpc>
                <a:spcPct val="150000"/>
              </a:lnSpc>
              <a:buFont typeface="Wingdings" panose="05000000000000000000" pitchFamily="2" charset="2"/>
              <a:buChar char="l"/>
            </a:pPr>
            <a:r>
              <a:rPr lang="en-US" altLang="zh-CN" dirty="0"/>
              <a:t>FCN-8S</a:t>
            </a:r>
            <a:r>
              <a:rPr lang="zh-CN" altLang="en-US" dirty="0"/>
              <a:t>细节最丰富</a:t>
            </a:r>
            <a:endParaRPr lang="en-US" altLang="zh-CN" dirty="0"/>
          </a:p>
        </p:txBody>
      </p:sp>
      <p:sp>
        <p:nvSpPr>
          <p:cNvPr id="58" name="文本框 57">
            <a:extLst>
              <a:ext uri="{FF2B5EF4-FFF2-40B4-BE49-F238E27FC236}">
                <a16:creationId xmlns:a16="http://schemas.microsoft.com/office/drawing/2014/main" id="{6BEDF7FD-D972-4909-A77B-5C21647AFEE1}"/>
              </a:ext>
            </a:extLst>
          </p:cNvPr>
          <p:cNvSpPr txBox="1"/>
          <p:nvPr/>
        </p:nvSpPr>
        <p:spPr>
          <a:xfrm>
            <a:off x="6096000" y="4589914"/>
            <a:ext cx="6015880" cy="1296637"/>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en-US" altLang="zh-CN" dirty="0"/>
              <a:t>FCN-8S</a:t>
            </a:r>
            <a:r>
              <a:rPr lang="zh-CN" altLang="en-US" dirty="0"/>
              <a:t>数值表现也最好</a:t>
            </a:r>
            <a:endParaRPr lang="en-US" altLang="zh-CN" dirty="0"/>
          </a:p>
          <a:p>
            <a:pPr marL="285750" indent="-285750">
              <a:lnSpc>
                <a:spcPct val="150000"/>
              </a:lnSpc>
              <a:buFont typeface="Wingdings" panose="05000000000000000000" pitchFamily="2" charset="2"/>
              <a:buChar char="l"/>
            </a:pPr>
            <a:r>
              <a:rPr lang="zh-CN" altLang="en-US" dirty="0"/>
              <a:t>只微调最终的分类层，其效果不如对整个网络进行微调</a:t>
            </a:r>
            <a:endParaRPr lang="en-US" altLang="zh-CN" dirty="0"/>
          </a:p>
          <a:p>
            <a:pPr marL="285750" indent="-285750">
              <a:lnSpc>
                <a:spcPct val="150000"/>
              </a:lnSpc>
              <a:buFont typeface="Wingdings" panose="05000000000000000000" pitchFamily="2" charset="2"/>
              <a:buChar char="l"/>
            </a:pPr>
            <a:r>
              <a:rPr lang="zh-CN" altLang="en-US" dirty="0"/>
              <a:t>达到预期，不再融合更低级的特征层</a:t>
            </a:r>
            <a:endParaRPr lang="en-US" altLang="zh-CN" dirty="0"/>
          </a:p>
        </p:txBody>
      </p:sp>
    </p:spTree>
    <p:extLst>
      <p:ext uri="{BB962C8B-B14F-4D97-AF65-F5344CB8AC3E}">
        <p14:creationId xmlns:p14="http://schemas.microsoft.com/office/powerpoint/2010/main" val="4116031396"/>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3638D19-2690-4C11-92DA-85573B1E6C3C}"/>
              </a:ext>
            </a:extLst>
          </p:cNvPr>
          <p:cNvSpPr txBox="1"/>
          <p:nvPr/>
        </p:nvSpPr>
        <p:spPr>
          <a:xfrm>
            <a:off x="1517904" y="239744"/>
            <a:ext cx="6382512" cy="584775"/>
          </a:xfrm>
          <a:prstGeom prst="rect">
            <a:avLst/>
          </a:prstGeom>
          <a:noFill/>
        </p:spPr>
        <p:txBody>
          <a:bodyPr wrap="square">
            <a:spAutoFit/>
          </a:bodyPr>
          <a:lstStyle/>
          <a:p>
            <a:r>
              <a:rPr lang="en-US" altLang="zh-CN" sz="3200" b="1" dirty="0">
                <a:latin typeface="黑体" panose="02010609060101010101" pitchFamily="49" charset="-122"/>
                <a:ea typeface="黑体" panose="02010609060101010101" pitchFamily="49" charset="-122"/>
              </a:rPr>
              <a:t>3 FCN</a:t>
            </a:r>
            <a:r>
              <a:rPr lang="zh-CN" altLang="en-US" sz="3200" b="1" dirty="0">
                <a:latin typeface="黑体" panose="02010609060101010101" pitchFamily="49" charset="-122"/>
                <a:ea typeface="黑体" panose="02010609060101010101" pitchFamily="49" charset="-122"/>
              </a:rPr>
              <a:t>性能对比实验</a:t>
            </a:r>
          </a:p>
        </p:txBody>
      </p:sp>
      <p:pic>
        <p:nvPicPr>
          <p:cNvPr id="3" name="图片 2">
            <a:extLst>
              <a:ext uri="{FF2B5EF4-FFF2-40B4-BE49-F238E27FC236}">
                <a16:creationId xmlns:a16="http://schemas.microsoft.com/office/drawing/2014/main" id="{F965ABCC-0FA8-4115-90C8-FEB4035C3129}"/>
              </a:ext>
            </a:extLst>
          </p:cNvPr>
          <p:cNvPicPr>
            <a:picLocks noChangeAspect="1"/>
          </p:cNvPicPr>
          <p:nvPr/>
        </p:nvPicPr>
        <p:blipFill>
          <a:blip r:embed="rId3"/>
          <a:stretch>
            <a:fillRect/>
          </a:stretch>
        </p:blipFill>
        <p:spPr>
          <a:xfrm>
            <a:off x="7087329" y="709665"/>
            <a:ext cx="4700758" cy="6173921"/>
          </a:xfrm>
          <a:prstGeom prst="rect">
            <a:avLst/>
          </a:prstGeom>
        </p:spPr>
      </p:pic>
      <p:sp>
        <p:nvSpPr>
          <p:cNvPr id="4" name="文本框 3">
            <a:extLst>
              <a:ext uri="{FF2B5EF4-FFF2-40B4-BE49-F238E27FC236}">
                <a16:creationId xmlns:a16="http://schemas.microsoft.com/office/drawing/2014/main" id="{3C2A4C52-6658-4551-864C-81525E49789C}"/>
              </a:ext>
            </a:extLst>
          </p:cNvPr>
          <p:cNvSpPr txBox="1"/>
          <p:nvPr/>
        </p:nvSpPr>
        <p:spPr>
          <a:xfrm>
            <a:off x="59769" y="938462"/>
            <a:ext cx="4104364" cy="369332"/>
          </a:xfrm>
          <a:prstGeom prst="rect">
            <a:avLst/>
          </a:prstGeom>
          <a:noFill/>
        </p:spPr>
        <p:txBody>
          <a:bodyPr wrap="square" rtlCol="0">
            <a:spAutoFit/>
          </a:bodyPr>
          <a:lstStyle/>
          <a:p>
            <a:pPr algn="ctr"/>
            <a:r>
              <a:rPr lang="zh-CN" altLang="en-US" dirty="0">
                <a:latin typeface="黑体" panose="02010609060101010101" pitchFamily="49" charset="-122"/>
                <a:ea typeface="黑体" panose="02010609060101010101" pitchFamily="49" charset="-122"/>
              </a:rPr>
              <a:t>三、</a:t>
            </a:r>
            <a:r>
              <a:rPr lang="en-US" altLang="zh-CN" dirty="0">
                <a:latin typeface="黑体" panose="02010609060101010101" pitchFamily="49" charset="-122"/>
                <a:ea typeface="黑体" panose="02010609060101010101" pitchFamily="49" charset="-122"/>
              </a:rPr>
              <a:t>PASCAL VOC</a:t>
            </a:r>
            <a:r>
              <a:rPr lang="zh-CN" altLang="en-US" dirty="0">
                <a:latin typeface="黑体" panose="02010609060101010101" pitchFamily="49" charset="-122"/>
                <a:ea typeface="黑体" panose="02010609060101010101" pitchFamily="49" charset="-122"/>
              </a:rPr>
              <a:t>语义分割性能对比</a:t>
            </a:r>
          </a:p>
        </p:txBody>
      </p:sp>
      <p:pic>
        <p:nvPicPr>
          <p:cNvPr id="5" name="图片 4">
            <a:extLst>
              <a:ext uri="{FF2B5EF4-FFF2-40B4-BE49-F238E27FC236}">
                <a16:creationId xmlns:a16="http://schemas.microsoft.com/office/drawing/2014/main" id="{0CD623F8-EB63-498D-AEDE-E32BEF3E421C}"/>
              </a:ext>
            </a:extLst>
          </p:cNvPr>
          <p:cNvPicPr>
            <a:picLocks noChangeAspect="1"/>
          </p:cNvPicPr>
          <p:nvPr/>
        </p:nvPicPr>
        <p:blipFill>
          <a:blip r:embed="rId4"/>
          <a:stretch>
            <a:fillRect/>
          </a:stretch>
        </p:blipFill>
        <p:spPr>
          <a:xfrm>
            <a:off x="208390" y="1383152"/>
            <a:ext cx="6858352" cy="2629035"/>
          </a:xfrm>
          <a:prstGeom prst="rect">
            <a:avLst/>
          </a:prstGeom>
        </p:spPr>
      </p:pic>
      <p:sp>
        <p:nvSpPr>
          <p:cNvPr id="7" name="文本框 6">
            <a:extLst>
              <a:ext uri="{FF2B5EF4-FFF2-40B4-BE49-F238E27FC236}">
                <a16:creationId xmlns:a16="http://schemas.microsoft.com/office/drawing/2014/main" id="{6E48CE6A-A8B7-4478-869C-E30C58705C2A}"/>
              </a:ext>
            </a:extLst>
          </p:cNvPr>
          <p:cNvSpPr txBox="1"/>
          <p:nvPr/>
        </p:nvSpPr>
        <p:spPr>
          <a:xfrm>
            <a:off x="314373" y="4244861"/>
            <a:ext cx="6752369" cy="2543132"/>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dirty="0"/>
              <a:t>分割精度显著提升</a:t>
            </a:r>
            <a:r>
              <a:rPr lang="en-US" altLang="zh-CN" dirty="0"/>
              <a:t>(20%)</a:t>
            </a:r>
          </a:p>
          <a:p>
            <a:pPr marL="285750" indent="-285750">
              <a:lnSpc>
                <a:spcPct val="150000"/>
              </a:lnSpc>
              <a:buFont typeface="Wingdings" panose="05000000000000000000" pitchFamily="2" charset="2"/>
              <a:buChar char="l"/>
            </a:pPr>
            <a:r>
              <a:rPr lang="zh-CN" altLang="en-US" dirty="0"/>
              <a:t>推理时间大大缩短</a:t>
            </a:r>
            <a:endParaRPr lang="en-US" altLang="zh-CN" dirty="0"/>
          </a:p>
          <a:p>
            <a:pPr marL="285750" indent="-285750">
              <a:lnSpc>
                <a:spcPct val="150000"/>
              </a:lnSpc>
              <a:buFont typeface="Wingdings" panose="05000000000000000000" pitchFamily="2" charset="2"/>
              <a:buChar char="l"/>
            </a:pPr>
            <a:r>
              <a:rPr lang="zh-CN" altLang="en-US" dirty="0"/>
              <a:t>图中第一行：细节信息构建效果好</a:t>
            </a:r>
            <a:endParaRPr lang="en-US" altLang="zh-CN" dirty="0"/>
          </a:p>
          <a:p>
            <a:pPr marL="285750" indent="-285750">
              <a:lnSpc>
                <a:spcPct val="150000"/>
              </a:lnSpc>
              <a:buFont typeface="Wingdings" panose="05000000000000000000" pitchFamily="2" charset="2"/>
              <a:buChar char="l"/>
            </a:pPr>
            <a:r>
              <a:rPr lang="zh-CN" altLang="en-US" dirty="0"/>
              <a:t>图中第二行：图像上相交的物体仍能分割出来</a:t>
            </a:r>
            <a:endParaRPr lang="en-US" altLang="zh-CN" dirty="0"/>
          </a:p>
          <a:p>
            <a:pPr marL="285750" indent="-285750">
              <a:lnSpc>
                <a:spcPct val="150000"/>
              </a:lnSpc>
              <a:buFont typeface="Wingdings" panose="05000000000000000000" pitchFamily="2" charset="2"/>
              <a:buChar char="l"/>
            </a:pPr>
            <a:r>
              <a:rPr lang="zh-CN" altLang="en-US" dirty="0"/>
              <a:t>图中第三行：对遮挡阻塞鲁棒</a:t>
            </a:r>
            <a:endParaRPr lang="en-US" altLang="zh-CN" dirty="0"/>
          </a:p>
          <a:p>
            <a:pPr marL="285750" indent="-285750">
              <a:lnSpc>
                <a:spcPct val="150000"/>
              </a:lnSpc>
              <a:buFont typeface="Wingdings" panose="05000000000000000000" pitchFamily="2" charset="2"/>
              <a:buChar char="l"/>
            </a:pPr>
            <a:r>
              <a:rPr lang="zh-CN" altLang="en-US" dirty="0"/>
              <a:t>图中第四行：将救生衣识别为人的失败案例</a:t>
            </a:r>
            <a:endParaRPr lang="en-US" altLang="zh-CN" dirty="0"/>
          </a:p>
        </p:txBody>
      </p:sp>
    </p:spTree>
    <p:extLst>
      <p:ext uri="{BB962C8B-B14F-4D97-AF65-F5344CB8AC3E}">
        <p14:creationId xmlns:p14="http://schemas.microsoft.com/office/powerpoint/2010/main" val="1882981357"/>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C9DC6090-06D1-D344-B90C-84E63823A50E}"/>
              </a:ext>
            </a:extLst>
          </p:cNvPr>
          <p:cNvSpPr txBox="1"/>
          <p:nvPr/>
        </p:nvSpPr>
        <p:spPr>
          <a:xfrm>
            <a:off x="1617257" y="136525"/>
            <a:ext cx="8957485" cy="707886"/>
          </a:xfrm>
          <a:prstGeom prst="rect">
            <a:avLst/>
          </a:prstGeom>
          <a:noFill/>
        </p:spPr>
        <p:txBody>
          <a:bodyPr wrap="square" rtlCol="0">
            <a:spAutoFit/>
          </a:bodyPr>
          <a:lstStyle/>
          <a:p>
            <a:pPr algn="ctr"/>
            <a:r>
              <a:rPr kumimoji="1" lang="zh-CN" altLang="en-US" sz="4000" b="1" dirty="0">
                <a:latin typeface="Times New Roman" panose="02020603050405020304" pitchFamily="18" charset="0"/>
                <a:cs typeface="Times New Roman" panose="02020603050405020304" pitchFamily="18" charset="0"/>
              </a:rPr>
              <a:t>目录</a:t>
            </a:r>
          </a:p>
        </p:txBody>
      </p:sp>
      <p:sp>
        <p:nvSpPr>
          <p:cNvPr id="9" name="灯片编号占位符 8">
            <a:extLst>
              <a:ext uri="{FF2B5EF4-FFF2-40B4-BE49-F238E27FC236}">
                <a16:creationId xmlns:a16="http://schemas.microsoft.com/office/drawing/2014/main" id="{EF414664-53AD-D549-A289-93F3D0BFEC60}"/>
              </a:ext>
            </a:extLst>
          </p:cNvPr>
          <p:cNvSpPr>
            <a:spLocks noGrp="1"/>
          </p:cNvSpPr>
          <p:nvPr>
            <p:ph type="sldNum" sz="quarter" idx="4294967295"/>
          </p:nvPr>
        </p:nvSpPr>
        <p:spPr>
          <a:xfrm>
            <a:off x="8610600" y="6356350"/>
            <a:ext cx="2743200" cy="365125"/>
          </a:xfrm>
          <a:prstGeom prst="rect">
            <a:avLst/>
          </a:prstGeom>
        </p:spPr>
        <p:txBody>
          <a:bodyPr/>
          <a:lstStyle/>
          <a:p>
            <a:fld id="{72C88C01-EF0A-BE49-9F96-21AFAEFD178F}" type="slidenum">
              <a:rPr kumimoji="1" lang="zh-CN" altLang="en-US" smtClean="0"/>
              <a:pPr/>
              <a:t>2</a:t>
            </a:fld>
            <a:endParaRPr kumimoji="1" lang="zh-CN" altLang="en-US" dirty="0"/>
          </a:p>
        </p:txBody>
      </p:sp>
      <p:sp>
        <p:nvSpPr>
          <p:cNvPr id="8" name="文本框 7">
            <a:extLst>
              <a:ext uri="{FF2B5EF4-FFF2-40B4-BE49-F238E27FC236}">
                <a16:creationId xmlns:a16="http://schemas.microsoft.com/office/drawing/2014/main" id="{A52E9309-0855-4F7A-8C96-7DD332D887C2}"/>
              </a:ext>
            </a:extLst>
          </p:cNvPr>
          <p:cNvSpPr txBox="1"/>
          <p:nvPr/>
        </p:nvSpPr>
        <p:spPr>
          <a:xfrm>
            <a:off x="384630" y="1292056"/>
            <a:ext cx="8957485" cy="2308324"/>
          </a:xfrm>
          <a:prstGeom prst="rect">
            <a:avLst/>
          </a:prstGeom>
          <a:noFill/>
        </p:spPr>
        <p:txBody>
          <a:bodyPr wrap="square" rtlCol="0">
            <a:spAutoFit/>
          </a:bodyPr>
          <a:lstStyle/>
          <a:p>
            <a:pPr marL="342900" indent="-342900">
              <a:buFontTx/>
              <a:buAutoNum type="arabicPeriod"/>
            </a:pPr>
            <a:r>
              <a:rPr lang="en-US" altLang="zh-CN" sz="2400" b="1" dirty="0">
                <a:effectLst/>
                <a:latin typeface="Times New Roman" panose="02020603050405020304" pitchFamily="18" charset="0"/>
                <a:ea typeface="宋体" panose="02010600030101010101" pitchFamily="2" charset="-122"/>
                <a:cs typeface="宋体" panose="02010600030101010101" pitchFamily="2" charset="-122"/>
              </a:rPr>
              <a:t>Fully Convolutional Networks for Semantic Segmentation</a:t>
            </a:r>
          </a:p>
          <a:p>
            <a:pPr marL="342900" indent="-342900">
              <a:buAutoNum type="arabicPeriod"/>
            </a:pPr>
            <a:endParaRPr lang="en-US" altLang="zh-CN" sz="2400" b="1" dirty="0">
              <a:effectLst/>
              <a:latin typeface="Times New Roman" panose="02020603050405020304" pitchFamily="18" charset="0"/>
              <a:ea typeface="宋体" panose="02010600030101010101" pitchFamily="2" charset="-122"/>
              <a:cs typeface="宋体" panose="02010600030101010101" pitchFamily="2" charset="-122"/>
            </a:endParaRPr>
          </a:p>
          <a:p>
            <a:pPr marL="342900" indent="-342900">
              <a:buAutoNum type="arabicPeriod"/>
            </a:pPr>
            <a:r>
              <a:rPr lang="en-US" altLang="zh-CN" sz="2400" b="1" dirty="0">
                <a:effectLst/>
                <a:latin typeface="Times New Roman" panose="02020603050405020304" pitchFamily="18" charset="0"/>
                <a:ea typeface="宋体" panose="02010600030101010101" pitchFamily="2" charset="-122"/>
                <a:cs typeface="宋体" panose="02010600030101010101" pitchFamily="2" charset="-122"/>
              </a:rPr>
              <a:t>Deep High-Resolution Representation Learning for Visual Recognition.</a:t>
            </a:r>
            <a:endParaRPr kumimoji="1"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marL="457200" indent="-457200">
              <a:buAutoNum type="arabicPeriod"/>
            </a:pPr>
            <a:endParaRPr kumimoji="1"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marL="457200" indent="-457200">
              <a:buAutoNum type="arabicPeriod"/>
            </a:pPr>
            <a:r>
              <a:rPr lang="en-US" altLang="zh-CN" sz="2400" b="1" dirty="0">
                <a:effectLst/>
                <a:latin typeface="Times New Roman" panose="02020603050405020304" pitchFamily="18" charset="0"/>
                <a:ea typeface="宋体" panose="02010600030101010101" pitchFamily="2" charset="-122"/>
                <a:cs typeface="宋体" panose="02010600030101010101" pitchFamily="2" charset="-122"/>
              </a:rPr>
              <a:t>Attention to Scale: Scale-aware Semantic Image Segmentation</a:t>
            </a:r>
            <a:endParaRPr kumimoji="1" lang="zh-CN" altLang="en-US" sz="3200" b="1" dirty="0">
              <a:latin typeface="SimSun" panose="02010600030101010101" pitchFamily="2" charset="-122"/>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99493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3638D19-2690-4C11-92DA-85573B1E6C3C}"/>
              </a:ext>
            </a:extLst>
          </p:cNvPr>
          <p:cNvSpPr txBox="1"/>
          <p:nvPr/>
        </p:nvSpPr>
        <p:spPr>
          <a:xfrm>
            <a:off x="1517904" y="239744"/>
            <a:ext cx="6382512" cy="584775"/>
          </a:xfrm>
          <a:prstGeom prst="rect">
            <a:avLst/>
          </a:prstGeom>
          <a:noFill/>
        </p:spPr>
        <p:txBody>
          <a:bodyPr wrap="square">
            <a:spAutoFit/>
          </a:bodyPr>
          <a:lstStyle/>
          <a:p>
            <a:r>
              <a:rPr lang="zh-CN" altLang="en-US" sz="3200" b="1" dirty="0">
                <a:latin typeface="黑体" panose="02010609060101010101" pitchFamily="49" charset="-122"/>
                <a:ea typeface="黑体" panose="02010609060101010101" pitchFamily="49" charset="-122"/>
              </a:rPr>
              <a:t>补充</a:t>
            </a:r>
          </a:p>
        </p:txBody>
      </p:sp>
      <p:sp>
        <p:nvSpPr>
          <p:cNvPr id="3" name="文本框 2">
            <a:extLst>
              <a:ext uri="{FF2B5EF4-FFF2-40B4-BE49-F238E27FC236}">
                <a16:creationId xmlns:a16="http://schemas.microsoft.com/office/drawing/2014/main" id="{C42645C8-D6CC-44BA-8D0C-6794453D5D06}"/>
              </a:ext>
            </a:extLst>
          </p:cNvPr>
          <p:cNvSpPr txBox="1"/>
          <p:nvPr/>
        </p:nvSpPr>
        <p:spPr>
          <a:xfrm>
            <a:off x="208390" y="907914"/>
            <a:ext cx="11186160" cy="881139"/>
          </a:xfrm>
          <a:prstGeom prst="rect">
            <a:avLst/>
          </a:prstGeom>
          <a:noFill/>
        </p:spPr>
        <p:txBody>
          <a:bodyPr wrap="square" rtlCol="0">
            <a:spAutoFit/>
          </a:bodyPr>
          <a:lstStyle/>
          <a:p>
            <a:pPr>
              <a:lnSpc>
                <a:spcPct val="150000"/>
              </a:lnSpc>
            </a:pPr>
            <a:r>
              <a:rPr lang="en-US" altLang="zh-CN"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作者使用整张图像进行训练而不是与分类相似使用</a:t>
            </a:r>
            <a:r>
              <a:rPr lang="en-US" altLang="zh-CN" dirty="0" err="1">
                <a:latin typeface="黑体" panose="02010609060101010101" pitchFamily="49" charset="-122"/>
                <a:ea typeface="黑体" panose="02010609060101010101" pitchFamily="49" charset="-122"/>
              </a:rPr>
              <a:t>pathc</a:t>
            </a:r>
            <a:r>
              <a:rPr lang="zh-CN" altLang="en-US" dirty="0">
                <a:latin typeface="黑体" panose="02010609060101010101" pitchFamily="49" charset="-122"/>
                <a:ea typeface="黑体" panose="02010609060101010101" pitchFamily="49" charset="-122"/>
              </a:rPr>
              <a:t>训练：</a:t>
            </a:r>
            <a:r>
              <a:rPr lang="en-US" altLang="zh-CN" dirty="0" err="1">
                <a:latin typeface="黑体" panose="02010609060101010101" pitchFamily="49" charset="-122"/>
                <a:ea typeface="黑体" panose="02010609060101010101" pitchFamily="49" charset="-122"/>
              </a:rPr>
              <a:t>Patchwise</a:t>
            </a:r>
            <a:r>
              <a:rPr lang="en-US" altLang="zh-CN" dirty="0">
                <a:latin typeface="黑体" panose="02010609060101010101" pitchFamily="49" charset="-122"/>
                <a:ea typeface="黑体" panose="02010609060101010101" pitchFamily="49" charset="-122"/>
              </a:rPr>
              <a:t> training</a:t>
            </a:r>
            <a:r>
              <a:rPr lang="zh-CN" altLang="en-US" dirty="0">
                <a:latin typeface="黑体" panose="02010609060101010101" pitchFamily="49" charset="-122"/>
                <a:ea typeface="黑体" panose="02010609060101010101" pitchFamily="49" charset="-122"/>
              </a:rPr>
              <a:t>重复图块多，效率低，与整张图像进行训练时，其结果都收敛但是整张图像的训练速度更快</a:t>
            </a:r>
          </a:p>
        </p:txBody>
      </p:sp>
      <p:pic>
        <p:nvPicPr>
          <p:cNvPr id="4" name="图片 3">
            <a:extLst>
              <a:ext uri="{FF2B5EF4-FFF2-40B4-BE49-F238E27FC236}">
                <a16:creationId xmlns:a16="http://schemas.microsoft.com/office/drawing/2014/main" id="{1142C44C-846B-4143-B861-55323E6CC882}"/>
              </a:ext>
            </a:extLst>
          </p:cNvPr>
          <p:cNvPicPr>
            <a:picLocks noChangeAspect="1"/>
          </p:cNvPicPr>
          <p:nvPr/>
        </p:nvPicPr>
        <p:blipFill>
          <a:blip r:embed="rId3"/>
          <a:stretch>
            <a:fillRect/>
          </a:stretch>
        </p:blipFill>
        <p:spPr>
          <a:xfrm>
            <a:off x="2616027" y="1789053"/>
            <a:ext cx="6731346" cy="4629388"/>
          </a:xfrm>
          <a:prstGeom prst="rect">
            <a:avLst/>
          </a:prstGeom>
        </p:spPr>
      </p:pic>
    </p:spTree>
    <p:extLst>
      <p:ext uri="{BB962C8B-B14F-4D97-AF65-F5344CB8AC3E}">
        <p14:creationId xmlns:p14="http://schemas.microsoft.com/office/powerpoint/2010/main" val="2430263839"/>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3638D19-2690-4C11-92DA-85573B1E6C3C}"/>
              </a:ext>
            </a:extLst>
          </p:cNvPr>
          <p:cNvSpPr txBox="1"/>
          <p:nvPr/>
        </p:nvSpPr>
        <p:spPr>
          <a:xfrm>
            <a:off x="1517904" y="239744"/>
            <a:ext cx="6382512" cy="584775"/>
          </a:xfrm>
          <a:prstGeom prst="rect">
            <a:avLst/>
          </a:prstGeom>
          <a:noFill/>
        </p:spPr>
        <p:txBody>
          <a:bodyPr wrap="square">
            <a:spAutoFit/>
          </a:bodyPr>
          <a:lstStyle/>
          <a:p>
            <a:r>
              <a:rPr lang="zh-CN" altLang="en-US" sz="3200" b="1" dirty="0">
                <a:latin typeface="黑体" panose="02010609060101010101" pitchFamily="49" charset="-122"/>
                <a:ea typeface="黑体" panose="02010609060101010101" pitchFamily="49" charset="-122"/>
              </a:rPr>
              <a:t>补充</a:t>
            </a:r>
          </a:p>
        </p:txBody>
      </p:sp>
      <p:sp>
        <p:nvSpPr>
          <p:cNvPr id="3" name="文本框 2">
            <a:extLst>
              <a:ext uri="{FF2B5EF4-FFF2-40B4-BE49-F238E27FC236}">
                <a16:creationId xmlns:a16="http://schemas.microsoft.com/office/drawing/2014/main" id="{2AF6001C-CADB-4459-88CE-E3D605B3CE72}"/>
              </a:ext>
            </a:extLst>
          </p:cNvPr>
          <p:cNvSpPr txBox="1"/>
          <p:nvPr/>
        </p:nvSpPr>
        <p:spPr>
          <a:xfrm>
            <a:off x="208390" y="963395"/>
            <a:ext cx="11186160" cy="3247492"/>
          </a:xfrm>
          <a:prstGeom prst="rect">
            <a:avLst/>
          </a:prstGeom>
          <a:noFill/>
        </p:spPr>
        <p:txBody>
          <a:bodyPr wrap="square" rtlCol="0">
            <a:spAutoFit/>
          </a:bodyPr>
          <a:lstStyle/>
          <a:p>
            <a:pPr>
              <a:lnSpc>
                <a:spcPct val="300000"/>
              </a:lnSpc>
            </a:pPr>
            <a:r>
              <a:rPr lang="en-US" altLang="zh-CN" dirty="0">
                <a:latin typeface="黑体" panose="02010609060101010101" pitchFamily="49" charset="-122"/>
                <a:ea typeface="黑体" panose="02010609060101010101" pitchFamily="49" charset="-122"/>
              </a:rPr>
              <a:t>2.</a:t>
            </a:r>
            <a:r>
              <a:rPr lang="zh-CN" altLang="en-US" dirty="0">
                <a:latin typeface="黑体" panose="02010609060101010101" pitchFamily="49" charset="-122"/>
                <a:ea typeface="黑体" panose="02010609060101010101" pitchFamily="49" charset="-122"/>
              </a:rPr>
              <a:t>作者尝试了</a:t>
            </a:r>
            <a:r>
              <a:rPr lang="en-US" altLang="zh-CN" dirty="0">
                <a:latin typeface="黑体" panose="02010609060101010101" pitchFamily="49" charset="-122"/>
                <a:ea typeface="黑体" panose="02010609060101010101" pitchFamily="49" charset="-122"/>
              </a:rPr>
              <a:t>Shift-and-stitch</a:t>
            </a:r>
            <a:r>
              <a:rPr lang="zh-CN" altLang="en-US" dirty="0">
                <a:latin typeface="黑体" panose="02010609060101010101" pitchFamily="49" charset="-122"/>
                <a:ea typeface="黑体" panose="02010609060101010101" pitchFamily="49" charset="-122"/>
              </a:rPr>
              <a:t>策略，替换反卷积步骤，实现上采样。但这种</a:t>
            </a:r>
            <a:r>
              <a:rPr lang="en-US" altLang="zh-CN" dirty="0">
                <a:latin typeface="黑体" panose="02010609060101010101" pitchFamily="49" charset="-122"/>
                <a:ea typeface="黑体" panose="02010609060101010101" pitchFamily="49" charset="-122"/>
              </a:rPr>
              <a:t>shift-and-stitch</a:t>
            </a:r>
            <a:r>
              <a:rPr lang="zh-CN" altLang="en-US" dirty="0">
                <a:latin typeface="黑体" panose="02010609060101010101" pitchFamily="49" charset="-122"/>
                <a:ea typeface="黑体" panose="02010609060101010101" pitchFamily="49" charset="-122"/>
              </a:rPr>
              <a:t>方法与图像缩放的比例</a:t>
            </a:r>
            <a:r>
              <a:rPr lang="en-US" altLang="zh-CN" dirty="0">
                <a:latin typeface="黑体" panose="02010609060101010101" pitchFamily="49" charset="-122"/>
                <a:ea typeface="黑体" panose="02010609060101010101" pitchFamily="49" charset="-122"/>
              </a:rPr>
              <a:t>f</a:t>
            </a:r>
            <a:r>
              <a:rPr lang="zh-CN" altLang="en-US" dirty="0">
                <a:latin typeface="黑体" panose="02010609060101010101" pitchFamily="49" charset="-122"/>
                <a:ea typeface="黑体" panose="02010609060101010101" pitchFamily="49" charset="-122"/>
              </a:rPr>
              <a:t>有关系，需要将网络输入扩大至</a:t>
            </a:r>
            <a:r>
              <a:rPr lang="en-US" altLang="zh-CN" dirty="0">
                <a:latin typeface="黑体" panose="02010609060101010101" pitchFamily="49" charset="-122"/>
                <a:ea typeface="黑体" panose="02010609060101010101" pitchFamily="49" charset="-122"/>
              </a:rPr>
              <a:t>f</a:t>
            </a:r>
            <a:r>
              <a:rPr lang="en-US" altLang="zh-CN" baseline="30000" dirty="0">
                <a:latin typeface="黑体" panose="02010609060101010101" pitchFamily="49" charset="-122"/>
                <a:ea typeface="黑体" panose="02010609060101010101" pitchFamily="49" charset="-122"/>
              </a:rPr>
              <a:t>2</a:t>
            </a:r>
            <a:r>
              <a:rPr lang="zh-CN" altLang="en-US" dirty="0">
                <a:latin typeface="黑体" panose="02010609060101010101" pitchFamily="49" charset="-122"/>
                <a:ea typeface="黑体" panose="02010609060101010101" pitchFamily="49" charset="-122"/>
              </a:rPr>
              <a:t>倍，这种方法成本太高</a:t>
            </a:r>
            <a:endParaRPr lang="en-US" altLang="zh-CN" dirty="0">
              <a:latin typeface="黑体" panose="02010609060101010101" pitchFamily="49" charset="-122"/>
              <a:ea typeface="黑体" panose="02010609060101010101" pitchFamily="49" charset="-122"/>
            </a:endParaRPr>
          </a:p>
          <a:p>
            <a:pPr>
              <a:lnSpc>
                <a:spcPct val="300000"/>
              </a:lnSpc>
            </a:pPr>
            <a:r>
              <a:rPr lang="en-US" altLang="zh-CN" dirty="0">
                <a:latin typeface="黑体" panose="02010609060101010101" pitchFamily="49" charset="-122"/>
                <a:ea typeface="黑体" panose="02010609060101010101" pitchFamily="49" charset="-122"/>
              </a:rPr>
              <a:t>3.</a:t>
            </a:r>
            <a:r>
              <a:rPr lang="zh-CN" altLang="en-US" dirty="0">
                <a:latin typeface="黑体" panose="02010609060101010101" pitchFamily="49" charset="-122"/>
                <a:ea typeface="黑体" panose="02010609060101010101" pitchFamily="49" charset="-122"/>
              </a:rPr>
              <a:t>作者在</a:t>
            </a:r>
            <a:r>
              <a:rPr lang="en-US" altLang="zh-CN" dirty="0">
                <a:latin typeface="黑体" panose="02010609060101010101" pitchFamily="49" charset="-122"/>
                <a:ea typeface="黑体" panose="02010609060101010101" pitchFamily="49" charset="-122"/>
              </a:rPr>
              <a:t>NYUDv2,</a:t>
            </a:r>
            <a:r>
              <a:rPr lang="zh-CN" altLang="en-US" dirty="0">
                <a:latin typeface="黑体" panose="02010609060101010101" pitchFamily="49" charset="-122"/>
                <a:ea typeface="黑体" panose="02010609060101010101" pitchFamily="49" charset="-122"/>
              </a:rPr>
              <a:t>和</a:t>
            </a:r>
            <a:r>
              <a:rPr lang="en-US" altLang="zh-CN" dirty="0">
                <a:latin typeface="黑体" panose="02010609060101010101" pitchFamily="49" charset="-122"/>
                <a:ea typeface="黑体" panose="02010609060101010101" pitchFamily="49" charset="-122"/>
              </a:rPr>
              <a:t>SIFT Flow</a:t>
            </a:r>
            <a:r>
              <a:rPr lang="zh-CN" altLang="en-US" dirty="0">
                <a:latin typeface="黑体" panose="02010609060101010101" pitchFamily="49" charset="-122"/>
                <a:ea typeface="黑体" panose="02010609060101010101" pitchFamily="49" charset="-122"/>
              </a:rPr>
              <a:t>两个数据集同样做了实验，实验结果</a:t>
            </a:r>
            <a:r>
              <a:rPr lang="en-US" altLang="zh-CN" dirty="0">
                <a:latin typeface="黑体" panose="02010609060101010101" pitchFamily="49" charset="-122"/>
                <a:ea typeface="黑体" panose="02010609060101010101" pitchFamily="49" charset="-122"/>
              </a:rPr>
              <a:t>PPT</a:t>
            </a:r>
            <a:r>
              <a:rPr lang="zh-CN" altLang="en-US" dirty="0">
                <a:latin typeface="黑体" panose="02010609060101010101" pitchFamily="49" charset="-122"/>
                <a:ea typeface="黑体" panose="02010609060101010101" pitchFamily="49" charset="-122"/>
              </a:rPr>
              <a:t>没有具体介绍</a:t>
            </a:r>
            <a:endParaRPr lang="en-US" altLang="zh-CN" dirty="0">
              <a:latin typeface="黑体" panose="02010609060101010101" pitchFamily="49" charset="-122"/>
              <a:ea typeface="黑体" panose="02010609060101010101" pitchFamily="49" charset="-122"/>
            </a:endParaRPr>
          </a:p>
          <a:p>
            <a:pPr>
              <a:lnSpc>
                <a:spcPct val="300000"/>
              </a:lnSpc>
            </a:pPr>
            <a:r>
              <a:rPr lang="en-US" altLang="zh-CN" dirty="0">
                <a:latin typeface="黑体" panose="02010609060101010101" pitchFamily="49" charset="-122"/>
                <a:ea typeface="黑体" panose="02010609060101010101" pitchFamily="49" charset="-122"/>
              </a:rPr>
              <a:t>4.</a:t>
            </a:r>
            <a:r>
              <a:rPr lang="zh-CN" altLang="en-US" dirty="0">
                <a:latin typeface="黑体" panose="02010609060101010101" pitchFamily="49" charset="-122"/>
                <a:ea typeface="黑体" panose="02010609060101010101" pitchFamily="49" charset="-122"/>
              </a:rPr>
              <a:t> </a:t>
            </a:r>
            <a:r>
              <a:rPr lang="en-US" altLang="zh-CN" dirty="0">
                <a:latin typeface="黑体" panose="02010609060101010101" pitchFamily="49" charset="-122"/>
                <a:ea typeface="黑体" panose="02010609060101010101" pitchFamily="49" charset="-122"/>
              </a:rPr>
              <a:t>PPT</a:t>
            </a:r>
            <a:r>
              <a:rPr lang="zh-CN" altLang="en-US" dirty="0">
                <a:latin typeface="黑体" panose="02010609060101010101" pitchFamily="49" charset="-122"/>
                <a:ea typeface="黑体" panose="02010609060101010101" pitchFamily="49" charset="-122"/>
              </a:rPr>
              <a:t>没有具体介绍实验实现细节，详细参考论文</a:t>
            </a:r>
          </a:p>
        </p:txBody>
      </p:sp>
    </p:spTree>
    <p:extLst>
      <p:ext uri="{BB962C8B-B14F-4D97-AF65-F5344CB8AC3E}">
        <p14:creationId xmlns:p14="http://schemas.microsoft.com/office/powerpoint/2010/main" val="493333978"/>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0C1A914-8F65-3C4D-99FF-A67DA87341DB}"/>
              </a:ext>
            </a:extLst>
          </p:cNvPr>
          <p:cNvSpPr txBox="1"/>
          <p:nvPr/>
        </p:nvSpPr>
        <p:spPr>
          <a:xfrm>
            <a:off x="5068313" y="4098230"/>
            <a:ext cx="2055374" cy="461665"/>
          </a:xfrm>
          <a:prstGeom prst="rect">
            <a:avLst/>
          </a:prstGeom>
          <a:noFill/>
        </p:spPr>
        <p:txBody>
          <a:bodyPr wrap="square" rtlCol="0">
            <a:spAutoFit/>
          </a:bodyPr>
          <a:lstStyle/>
          <a:p>
            <a:r>
              <a:rPr kumimoji="1" lang="zh-CN" altLang="en-US" sz="2400" b="1" dirty="0">
                <a:latin typeface="SimSun" panose="02010600030101010101" pitchFamily="2" charset="-122"/>
                <a:ea typeface="SimSun" panose="02010600030101010101" pitchFamily="2" charset="-122"/>
                <a:cs typeface="Times New Roman" panose="02020603050405020304" pitchFamily="18" charset="0"/>
              </a:rPr>
              <a:t>姓名：魏子继</a:t>
            </a:r>
          </a:p>
        </p:txBody>
      </p:sp>
      <p:sp>
        <p:nvSpPr>
          <p:cNvPr id="6" name="文本框 5">
            <a:extLst>
              <a:ext uri="{FF2B5EF4-FFF2-40B4-BE49-F238E27FC236}">
                <a16:creationId xmlns:a16="http://schemas.microsoft.com/office/drawing/2014/main" id="{6583554A-4117-724C-BE6B-DAB4AA8922C1}"/>
              </a:ext>
            </a:extLst>
          </p:cNvPr>
          <p:cNvSpPr txBox="1"/>
          <p:nvPr/>
        </p:nvSpPr>
        <p:spPr>
          <a:xfrm>
            <a:off x="4815763" y="4543579"/>
            <a:ext cx="2560474" cy="461665"/>
          </a:xfrm>
          <a:prstGeom prst="rect">
            <a:avLst/>
          </a:prstGeom>
          <a:noFill/>
        </p:spPr>
        <p:txBody>
          <a:bodyPr wrap="square" rtlCol="0">
            <a:spAutoFit/>
          </a:bodyPr>
          <a:lstStyle/>
          <a:p>
            <a:pPr algn="ctr"/>
            <a:r>
              <a:rPr kumimoji="1" lang="en-US" altLang="zh-CN" sz="2400" b="1" dirty="0">
                <a:latin typeface="SimSun" panose="02010600030101010101" pitchFamily="2" charset="-122"/>
                <a:ea typeface="SimSun" panose="02010600030101010101" pitchFamily="2" charset="-122"/>
                <a:cs typeface="Times New Roman" panose="02020603050405020304" pitchFamily="18" charset="0"/>
              </a:rPr>
              <a:t>2023</a:t>
            </a:r>
            <a:r>
              <a:rPr kumimoji="1" lang="zh-CN" altLang="en-US" sz="2400" b="1" dirty="0">
                <a:latin typeface="SimSun" panose="02010600030101010101" pitchFamily="2" charset="-122"/>
                <a:ea typeface="SimSun" panose="02010600030101010101" pitchFamily="2" charset="-122"/>
                <a:cs typeface="Times New Roman" panose="02020603050405020304" pitchFamily="18" charset="0"/>
              </a:rPr>
              <a:t>年</a:t>
            </a:r>
            <a:r>
              <a:rPr kumimoji="1" lang="en-US" altLang="zh-CN" sz="2400" b="1" dirty="0">
                <a:latin typeface="SimSun" panose="02010600030101010101" pitchFamily="2" charset="-122"/>
                <a:ea typeface="SimSun" panose="02010600030101010101" pitchFamily="2" charset="-122"/>
                <a:cs typeface="Times New Roman" panose="02020603050405020304" pitchFamily="18" charset="0"/>
              </a:rPr>
              <a:t>11</a:t>
            </a:r>
            <a:r>
              <a:rPr kumimoji="1" lang="zh-CN" altLang="en-US" sz="2400" b="1" dirty="0">
                <a:latin typeface="SimSun" panose="02010600030101010101" pitchFamily="2" charset="-122"/>
                <a:ea typeface="SimSun" panose="02010600030101010101" pitchFamily="2" charset="-122"/>
                <a:cs typeface="Times New Roman" panose="02020603050405020304" pitchFamily="18" charset="0"/>
              </a:rPr>
              <a:t>月</a:t>
            </a:r>
            <a:r>
              <a:rPr kumimoji="1" lang="en-US" altLang="zh-CN" sz="2400" b="1" dirty="0">
                <a:latin typeface="SimSun" panose="02010600030101010101" pitchFamily="2" charset="-122"/>
                <a:ea typeface="SimSun" panose="02010600030101010101" pitchFamily="2" charset="-122"/>
                <a:cs typeface="Times New Roman" panose="02020603050405020304" pitchFamily="18" charset="0"/>
              </a:rPr>
              <a:t>25</a:t>
            </a:r>
            <a:r>
              <a:rPr kumimoji="1" lang="zh-CN" altLang="en-US" sz="2400" b="1" dirty="0">
                <a:latin typeface="SimSun" panose="02010600030101010101" pitchFamily="2" charset="-122"/>
                <a:ea typeface="SimSun" panose="02010600030101010101" pitchFamily="2" charset="-122"/>
                <a:cs typeface="Times New Roman" panose="02020603050405020304" pitchFamily="18" charset="0"/>
              </a:rPr>
              <a:t>日</a:t>
            </a:r>
          </a:p>
        </p:txBody>
      </p:sp>
      <p:sp>
        <p:nvSpPr>
          <p:cNvPr id="7" name="文本框 6">
            <a:extLst>
              <a:ext uri="{FF2B5EF4-FFF2-40B4-BE49-F238E27FC236}">
                <a16:creationId xmlns:a16="http://schemas.microsoft.com/office/drawing/2014/main" id="{C9DC6090-06D1-D344-B90C-84E63823A50E}"/>
              </a:ext>
            </a:extLst>
          </p:cNvPr>
          <p:cNvSpPr txBox="1"/>
          <p:nvPr/>
        </p:nvSpPr>
        <p:spPr>
          <a:xfrm>
            <a:off x="1790611" y="1962232"/>
            <a:ext cx="8957485" cy="1323439"/>
          </a:xfrm>
          <a:prstGeom prst="rect">
            <a:avLst/>
          </a:prstGeom>
          <a:noFill/>
        </p:spPr>
        <p:txBody>
          <a:bodyPr wrap="square" rtlCol="0">
            <a:spAutoFit/>
          </a:bodyPr>
          <a:lstStyle/>
          <a:p>
            <a:pPr algn="ctr"/>
            <a:r>
              <a:rPr kumimoji="1" lang="en-US" altLang="zh-CN" sz="4000" b="1" dirty="0">
                <a:latin typeface="Times New Roman" panose="02020603050405020304" pitchFamily="18" charset="0"/>
                <a:cs typeface="Times New Roman" panose="02020603050405020304" pitchFamily="18" charset="0"/>
              </a:rPr>
              <a:t>Deep High-Resolution Representation Learning for Visual Recognition</a:t>
            </a:r>
            <a:endParaRPr kumimoji="1" lang="zh-CN" altLang="en-US" sz="4000" b="1" dirty="0">
              <a:latin typeface="Times New Roman" panose="02020603050405020304" pitchFamily="18" charset="0"/>
              <a:cs typeface="Times New Roman" panose="02020603050405020304" pitchFamily="18" charset="0"/>
            </a:endParaRPr>
          </a:p>
        </p:txBody>
      </p:sp>
      <p:sp>
        <p:nvSpPr>
          <p:cNvPr id="9" name="灯片编号占位符 8">
            <a:extLst>
              <a:ext uri="{FF2B5EF4-FFF2-40B4-BE49-F238E27FC236}">
                <a16:creationId xmlns:a16="http://schemas.microsoft.com/office/drawing/2014/main" id="{EF414664-53AD-D549-A289-93F3D0BFEC60}"/>
              </a:ext>
            </a:extLst>
          </p:cNvPr>
          <p:cNvSpPr>
            <a:spLocks noGrp="1"/>
          </p:cNvSpPr>
          <p:nvPr>
            <p:ph type="sldNum" sz="quarter" idx="4294967295"/>
          </p:nvPr>
        </p:nvSpPr>
        <p:spPr>
          <a:xfrm>
            <a:off x="8610600" y="6356350"/>
            <a:ext cx="2743200" cy="365125"/>
          </a:xfrm>
          <a:prstGeom prst="rect">
            <a:avLst/>
          </a:prstGeom>
        </p:spPr>
        <p:txBody>
          <a:bodyPr/>
          <a:lstStyle/>
          <a:p>
            <a:fld id="{72C88C01-EF0A-BE49-9F96-21AFAEFD178F}" type="slidenum">
              <a:rPr kumimoji="1" lang="zh-CN" altLang="en-US" smtClean="0"/>
              <a:pPr/>
              <a:t>22</a:t>
            </a:fld>
            <a:endParaRPr kumimoji="1" lang="zh-CN" altLang="en-US" dirty="0"/>
          </a:p>
        </p:txBody>
      </p:sp>
      <p:pic>
        <p:nvPicPr>
          <p:cNvPr id="10" name="图片 9">
            <a:extLst>
              <a:ext uri="{FF2B5EF4-FFF2-40B4-BE49-F238E27FC236}">
                <a16:creationId xmlns:a16="http://schemas.microsoft.com/office/drawing/2014/main" id="{FA584FCF-8543-4926-8B82-9A76DFF127E9}"/>
              </a:ext>
            </a:extLst>
          </p:cNvPr>
          <p:cNvPicPr>
            <a:picLocks noChangeAspect="1"/>
          </p:cNvPicPr>
          <p:nvPr/>
        </p:nvPicPr>
        <p:blipFill>
          <a:blip r:embed="rId2"/>
          <a:stretch>
            <a:fillRect/>
          </a:stretch>
        </p:blipFill>
        <p:spPr>
          <a:xfrm>
            <a:off x="4322609" y="5831539"/>
            <a:ext cx="3546782" cy="743755"/>
          </a:xfrm>
          <a:prstGeom prst="rect">
            <a:avLst/>
          </a:prstGeom>
          <a:solidFill>
            <a:schemeClr val="bg1"/>
          </a:solidFill>
        </p:spPr>
      </p:pic>
    </p:spTree>
    <p:extLst>
      <p:ext uri="{BB962C8B-B14F-4D97-AF65-F5344CB8AC3E}">
        <p14:creationId xmlns:p14="http://schemas.microsoft.com/office/powerpoint/2010/main" val="17847586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1B36553-380C-3249-8BFE-20AFDDBB5087}"/>
              </a:ext>
            </a:extLst>
          </p:cNvPr>
          <p:cNvSpPr>
            <a:spLocks noGrp="1"/>
          </p:cNvSpPr>
          <p:nvPr>
            <p:ph type="sldNum" sz="quarter" idx="4294967295"/>
          </p:nvPr>
        </p:nvSpPr>
        <p:spPr>
          <a:xfrm>
            <a:off x="11277600" y="6356351"/>
            <a:ext cx="914401" cy="365125"/>
          </a:xfrm>
          <a:prstGeom prst="rect">
            <a:avLst/>
          </a:prstGeom>
        </p:spPr>
        <p:txBody>
          <a:bodyPr/>
          <a:lstStyle/>
          <a:p>
            <a:fld id="{72C88C01-EF0A-BE49-9F96-21AFAEFD178F}" type="slidenum">
              <a:rPr kumimoji="1" lang="zh-CN" altLang="en-US" smtClean="0"/>
              <a:pPr/>
              <a:t>23</a:t>
            </a:fld>
            <a:endParaRPr kumimoji="1" lang="zh-CN" altLang="en-US" dirty="0"/>
          </a:p>
        </p:txBody>
      </p:sp>
      <p:sp>
        <p:nvSpPr>
          <p:cNvPr id="5" name="文本框 4">
            <a:extLst>
              <a:ext uri="{FF2B5EF4-FFF2-40B4-BE49-F238E27FC236}">
                <a16:creationId xmlns:a16="http://schemas.microsoft.com/office/drawing/2014/main" id="{7E2D9AF8-289A-1F48-9407-21EE8659CD41}"/>
              </a:ext>
            </a:extLst>
          </p:cNvPr>
          <p:cNvSpPr txBox="1"/>
          <p:nvPr/>
        </p:nvSpPr>
        <p:spPr>
          <a:xfrm>
            <a:off x="5294314" y="214026"/>
            <a:ext cx="1825884" cy="523220"/>
          </a:xfrm>
          <a:prstGeom prst="rect">
            <a:avLst/>
          </a:prstGeom>
          <a:noFill/>
        </p:spPr>
        <p:txBody>
          <a:bodyPr wrap="square" rtlCol="0">
            <a:spAutoFit/>
          </a:bodyPr>
          <a:lstStyle/>
          <a:p>
            <a:r>
              <a:rPr kumimoji="1" lang="zh-CN" altLang="en-US" sz="2800" b="1" dirty="0">
                <a:latin typeface="Microsoft YaHei" panose="020B0503020204020204" pitchFamily="34" charset="-122"/>
                <a:ea typeface="Microsoft YaHei" panose="020B0503020204020204" pitchFamily="34" charset="-122"/>
              </a:rPr>
              <a:t>文章简介</a:t>
            </a:r>
            <a:endParaRPr kumimoji="1" lang="en-US" altLang="zh-CN" sz="2800" b="1" dirty="0">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5EB100F3-4F48-B44E-8FED-4BB2AC1E0F8C}"/>
              </a:ext>
            </a:extLst>
          </p:cNvPr>
          <p:cNvSpPr/>
          <p:nvPr/>
        </p:nvSpPr>
        <p:spPr>
          <a:xfrm>
            <a:off x="2322214" y="4796663"/>
            <a:ext cx="7547572" cy="830997"/>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600" b="0" i="0" dirty="0">
                <a:solidFill>
                  <a:srgbClr val="333333"/>
                </a:solidFill>
                <a:effectLst/>
                <a:latin typeface="HelveticaNeue Regular"/>
              </a:rPr>
              <a:t>Cite: J. Wang </a:t>
            </a:r>
            <a:r>
              <a:rPr lang="en-US" altLang="zh-CN" sz="1600" b="0" i="1" dirty="0">
                <a:solidFill>
                  <a:srgbClr val="333333"/>
                </a:solidFill>
                <a:effectLst/>
                <a:latin typeface="HelveticaNeue Regular"/>
              </a:rPr>
              <a:t>et al</a:t>
            </a:r>
            <a:r>
              <a:rPr lang="en-US" altLang="zh-CN" sz="1600" b="0" i="0" dirty="0">
                <a:solidFill>
                  <a:srgbClr val="333333"/>
                </a:solidFill>
                <a:effectLst/>
                <a:latin typeface="HelveticaNeue Regular"/>
              </a:rPr>
              <a:t>., "Deep High-Resolution Representation Learning for Visual Recognition," in </a:t>
            </a:r>
            <a:r>
              <a:rPr lang="en-US" altLang="zh-CN" sz="1600" b="0" i="1" dirty="0">
                <a:solidFill>
                  <a:srgbClr val="333333"/>
                </a:solidFill>
                <a:effectLst/>
                <a:latin typeface="HelveticaNeue Regular"/>
              </a:rPr>
              <a:t>IEEE Transactions on Pattern Analysis and Machine Intelligence</a:t>
            </a:r>
            <a:r>
              <a:rPr lang="en-US" altLang="zh-CN" sz="1600" b="0" i="0" dirty="0">
                <a:solidFill>
                  <a:srgbClr val="333333"/>
                </a:solidFill>
                <a:effectLst/>
                <a:latin typeface="HelveticaNeue Regular"/>
              </a:rPr>
              <a:t>, vol. 43, no. 10, pp. 3349-3364, 1 Oct. 2021, </a:t>
            </a:r>
            <a:r>
              <a:rPr lang="en-US" altLang="zh-CN" sz="1600" b="0" i="0" dirty="0" err="1">
                <a:solidFill>
                  <a:srgbClr val="333333"/>
                </a:solidFill>
                <a:effectLst/>
                <a:latin typeface="HelveticaNeue Regular"/>
              </a:rPr>
              <a:t>doi</a:t>
            </a:r>
            <a:r>
              <a:rPr lang="en-US" altLang="zh-CN" sz="1600" b="0" i="0" dirty="0">
                <a:solidFill>
                  <a:srgbClr val="333333"/>
                </a:solidFill>
                <a:effectLst/>
                <a:latin typeface="HelveticaNeue Regular"/>
              </a:rPr>
              <a:t>: 10.1109/TPAMI.2020.2983686.</a:t>
            </a:r>
            <a:endParaRPr lang="zh-CN" altLang="en-US" sz="1600" i="1" dirty="0">
              <a:latin typeface="Arial" panose="020B0604020202020204" pitchFamily="34" charset="0"/>
              <a:cs typeface="Arial" panose="020B0604020202020204" pitchFamily="34" charset="0"/>
            </a:endParaRPr>
          </a:p>
        </p:txBody>
      </p:sp>
      <p:pic>
        <p:nvPicPr>
          <p:cNvPr id="9" name="图片 8">
            <a:extLst>
              <a:ext uri="{FF2B5EF4-FFF2-40B4-BE49-F238E27FC236}">
                <a16:creationId xmlns:a16="http://schemas.microsoft.com/office/drawing/2014/main" id="{C4F0C9C1-355D-44FA-AC93-F8E2D3417501}"/>
              </a:ext>
            </a:extLst>
          </p:cNvPr>
          <p:cNvPicPr>
            <a:picLocks noChangeAspect="1"/>
          </p:cNvPicPr>
          <p:nvPr/>
        </p:nvPicPr>
        <p:blipFill>
          <a:blip r:embed="rId2"/>
          <a:stretch>
            <a:fillRect/>
          </a:stretch>
        </p:blipFill>
        <p:spPr>
          <a:xfrm>
            <a:off x="2077928" y="1222599"/>
            <a:ext cx="8258655" cy="1990037"/>
          </a:xfrm>
          <a:prstGeom prst="rect">
            <a:avLst/>
          </a:prstGeom>
        </p:spPr>
      </p:pic>
      <p:sp>
        <p:nvSpPr>
          <p:cNvPr id="12" name="矩形 11">
            <a:extLst>
              <a:ext uri="{FF2B5EF4-FFF2-40B4-BE49-F238E27FC236}">
                <a16:creationId xmlns:a16="http://schemas.microsoft.com/office/drawing/2014/main" id="{86BC75A0-B559-4FFF-B029-7452AA07B8D4}"/>
              </a:ext>
            </a:extLst>
          </p:cNvPr>
          <p:cNvSpPr/>
          <p:nvPr/>
        </p:nvSpPr>
        <p:spPr>
          <a:xfrm>
            <a:off x="354210" y="6369636"/>
            <a:ext cx="7775802" cy="33855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600" b="0" i="1" dirty="0" err="1">
                <a:solidFill>
                  <a:srgbClr val="333333"/>
                </a:solidFill>
                <a:effectLst/>
                <a:latin typeface="Arial" panose="020B0604020202020204" pitchFamily="34" charset="0"/>
                <a:cs typeface="Arial" panose="020B0604020202020204" pitchFamily="34" charset="0"/>
              </a:rPr>
              <a:t>doi</a:t>
            </a:r>
            <a:r>
              <a:rPr lang="en-US" altLang="zh-CN" sz="1600" b="0" i="1" dirty="0">
                <a:solidFill>
                  <a:srgbClr val="333333"/>
                </a:solidFill>
                <a:effectLst/>
                <a:latin typeface="Arial" panose="020B0604020202020204" pitchFamily="34" charset="0"/>
                <a:cs typeface="Arial" panose="020B0604020202020204" pitchFamily="34" charset="0"/>
              </a:rPr>
              <a:t>: 10.1109/TPAMI.2020.2983686.</a:t>
            </a:r>
            <a:endParaRPr lang="zh-CN" altLang="en-US" sz="1600" i="1" dirty="0">
              <a:latin typeface="Arial" panose="020B0604020202020204" pitchFamily="34" charset="0"/>
              <a:cs typeface="Arial" panose="020B0604020202020204" pitchFamily="34" charset="0"/>
            </a:endParaRPr>
          </a:p>
        </p:txBody>
      </p:sp>
      <p:grpSp>
        <p:nvGrpSpPr>
          <p:cNvPr id="13" name="组合 12">
            <a:extLst>
              <a:ext uri="{FF2B5EF4-FFF2-40B4-BE49-F238E27FC236}">
                <a16:creationId xmlns:a16="http://schemas.microsoft.com/office/drawing/2014/main" id="{479D047B-8045-4BAE-8A8B-7081B06A1624}"/>
              </a:ext>
            </a:extLst>
          </p:cNvPr>
          <p:cNvGrpSpPr/>
          <p:nvPr/>
        </p:nvGrpSpPr>
        <p:grpSpPr>
          <a:xfrm>
            <a:off x="4242111" y="6352144"/>
            <a:ext cx="3473968" cy="369332"/>
            <a:chOff x="4198316" y="5306788"/>
            <a:chExt cx="3473968" cy="369332"/>
          </a:xfrm>
        </p:grpSpPr>
        <p:sp>
          <p:nvSpPr>
            <p:cNvPr id="10" name="文本框 9">
              <a:extLst>
                <a:ext uri="{FF2B5EF4-FFF2-40B4-BE49-F238E27FC236}">
                  <a16:creationId xmlns:a16="http://schemas.microsoft.com/office/drawing/2014/main" id="{EE918802-749F-4393-A545-86D67F01D17A}"/>
                </a:ext>
              </a:extLst>
            </p:cNvPr>
            <p:cNvSpPr txBox="1"/>
            <p:nvPr/>
          </p:nvSpPr>
          <p:spPr>
            <a:xfrm>
              <a:off x="4972388" y="5306788"/>
              <a:ext cx="2699896" cy="369332"/>
            </a:xfrm>
            <a:prstGeom prst="rect">
              <a:avLst/>
            </a:prstGeom>
            <a:noFill/>
          </p:spPr>
          <p:txBody>
            <a:bodyPr wrap="square" rtlCol="0">
              <a:spAutoFit/>
            </a:bodyPr>
            <a:lstStyle/>
            <a:p>
              <a:r>
                <a:rPr lang="en-US" altLang="zh-CN" dirty="0">
                  <a:hlinkClick r:id="rId3"/>
                </a:rPr>
                <a:t>https://github.com/HRNet</a:t>
              </a:r>
              <a:endParaRPr lang="zh-CN" altLang="en-US" dirty="0"/>
            </a:p>
          </p:txBody>
        </p:sp>
        <p:sp>
          <p:nvSpPr>
            <p:cNvPr id="11" name="文本框 10">
              <a:extLst>
                <a:ext uri="{FF2B5EF4-FFF2-40B4-BE49-F238E27FC236}">
                  <a16:creationId xmlns:a16="http://schemas.microsoft.com/office/drawing/2014/main" id="{7045EF69-403F-4AE5-9F0B-08F8969B10C7}"/>
                </a:ext>
              </a:extLst>
            </p:cNvPr>
            <p:cNvSpPr txBox="1"/>
            <p:nvPr/>
          </p:nvSpPr>
          <p:spPr>
            <a:xfrm>
              <a:off x="4198316" y="5306788"/>
              <a:ext cx="1548143" cy="369332"/>
            </a:xfrm>
            <a:prstGeom prst="rect">
              <a:avLst/>
            </a:prstGeom>
            <a:noFill/>
          </p:spPr>
          <p:txBody>
            <a:bodyPr wrap="square" rtlCol="0">
              <a:spAutoFit/>
            </a:bodyPr>
            <a:lstStyle/>
            <a:p>
              <a:r>
                <a:rPr lang="en-US" altLang="zh-CN" dirty="0"/>
                <a:t>code:</a:t>
              </a:r>
              <a:r>
                <a:rPr lang="zh-CN" altLang="en-US" dirty="0"/>
                <a:t> </a:t>
              </a:r>
            </a:p>
          </p:txBody>
        </p:sp>
      </p:grpSp>
      <p:sp>
        <p:nvSpPr>
          <p:cNvPr id="14" name="矩形 13">
            <a:extLst>
              <a:ext uri="{FF2B5EF4-FFF2-40B4-BE49-F238E27FC236}">
                <a16:creationId xmlns:a16="http://schemas.microsoft.com/office/drawing/2014/main" id="{181EDD72-831C-4285-B1E8-1CB8B694F330}"/>
              </a:ext>
            </a:extLst>
          </p:cNvPr>
          <p:cNvSpPr/>
          <p:nvPr/>
        </p:nvSpPr>
        <p:spPr>
          <a:xfrm>
            <a:off x="2232822" y="3551268"/>
            <a:ext cx="7726356" cy="874407"/>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ct val="150000"/>
              </a:lnSpc>
            </a:pPr>
            <a:r>
              <a:rPr lang="zh-CN" altLang="en-US" b="1" dirty="0">
                <a:solidFill>
                  <a:srgbClr val="003B87"/>
                </a:solidFill>
                <a:latin typeface="Microsoft YaHei" panose="020B0503020204020204" pitchFamily="34" charset="-122"/>
                <a:ea typeface="Microsoft YaHei" panose="020B0503020204020204" pitchFamily="34" charset="-122"/>
              </a:rPr>
              <a:t>研究意义：</a:t>
            </a:r>
            <a:r>
              <a:rPr lang="zh-CN" altLang="en-US" b="1" dirty="0">
                <a:solidFill>
                  <a:srgbClr val="FF0000"/>
                </a:solidFill>
                <a:latin typeface="Microsoft YaHei" panose="020B0503020204020204" pitchFamily="34" charset="-122"/>
                <a:ea typeface="Microsoft YaHei" panose="020B0503020204020204" pitchFamily="34" charset="-122"/>
              </a:rPr>
              <a:t>处理过程中维持图像的高分辨率表达，使结果拥有更加丰富的</a:t>
            </a:r>
            <a:r>
              <a:rPr lang="en-US" altLang="zh-CN" b="1" dirty="0">
                <a:solidFill>
                  <a:srgbClr val="FF0000"/>
                </a:solidFill>
                <a:latin typeface="Microsoft YaHei" panose="020B0503020204020204" pitchFamily="34" charset="-122"/>
                <a:ea typeface="Microsoft YaHei" panose="020B0503020204020204" pitchFamily="34" charset="-122"/>
              </a:rPr>
              <a:t>		    </a:t>
            </a:r>
            <a:r>
              <a:rPr lang="zh-CN" altLang="en-US" b="1" dirty="0">
                <a:solidFill>
                  <a:srgbClr val="FF0000"/>
                </a:solidFill>
                <a:latin typeface="Microsoft YaHei" panose="020B0503020204020204" pitchFamily="34" charset="-122"/>
                <a:ea typeface="Microsoft YaHei" panose="020B0503020204020204" pitchFamily="34" charset="-122"/>
              </a:rPr>
              <a:t>情景信息和更加精确的空间表达</a:t>
            </a:r>
            <a:endParaRPr lang="en-US" altLang="zh-CN" dirty="0">
              <a:solidFill>
                <a:srgbClr val="FF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447175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6BDFF3F-15BC-474A-B992-B81E293EF33C}"/>
              </a:ext>
            </a:extLst>
          </p:cNvPr>
          <p:cNvSpPr>
            <a:spLocks noGrp="1"/>
          </p:cNvSpPr>
          <p:nvPr>
            <p:ph type="sldNum" sz="quarter" idx="4294967295"/>
          </p:nvPr>
        </p:nvSpPr>
        <p:spPr>
          <a:xfrm>
            <a:off x="11277600" y="6356351"/>
            <a:ext cx="914401" cy="365125"/>
          </a:xfrm>
          <a:prstGeom prst="rect">
            <a:avLst/>
          </a:prstGeom>
        </p:spPr>
        <p:txBody>
          <a:bodyPr/>
          <a:lstStyle/>
          <a:p>
            <a:fld id="{72C88C01-EF0A-BE49-9F96-21AFAEFD178F}" type="slidenum">
              <a:rPr kumimoji="1" lang="zh-CN" altLang="en-US" smtClean="0"/>
              <a:pPr/>
              <a:t>24</a:t>
            </a:fld>
            <a:endParaRPr kumimoji="1" lang="zh-CN" altLang="en-US" dirty="0"/>
          </a:p>
        </p:txBody>
      </p:sp>
      <p:sp>
        <p:nvSpPr>
          <p:cNvPr id="5" name="文本框 4">
            <a:extLst>
              <a:ext uri="{FF2B5EF4-FFF2-40B4-BE49-F238E27FC236}">
                <a16:creationId xmlns:a16="http://schemas.microsoft.com/office/drawing/2014/main" id="{322E1883-4FF6-9745-9FE7-868B82FA3E12}"/>
              </a:ext>
            </a:extLst>
          </p:cNvPr>
          <p:cNvSpPr txBox="1"/>
          <p:nvPr/>
        </p:nvSpPr>
        <p:spPr>
          <a:xfrm>
            <a:off x="5294314" y="214026"/>
            <a:ext cx="1825884" cy="523220"/>
          </a:xfrm>
          <a:prstGeom prst="rect">
            <a:avLst/>
          </a:prstGeom>
          <a:noFill/>
        </p:spPr>
        <p:txBody>
          <a:bodyPr wrap="square" rtlCol="0">
            <a:spAutoFit/>
          </a:bodyPr>
          <a:lstStyle/>
          <a:p>
            <a:r>
              <a:rPr kumimoji="1" lang="zh-CN" altLang="en-US" sz="2800" b="1" dirty="0">
                <a:latin typeface="Microsoft YaHei" panose="020B0503020204020204" pitchFamily="34" charset="-122"/>
                <a:ea typeface="Microsoft YaHei" panose="020B0503020204020204" pitchFamily="34" charset="-122"/>
              </a:rPr>
              <a:t>框架对比</a:t>
            </a:r>
            <a:endParaRPr kumimoji="1" lang="en-US" altLang="zh-CN" sz="2800" b="1" dirty="0">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9CC97C0F-7EB9-5A49-B534-623EACCF7719}"/>
              </a:ext>
            </a:extLst>
          </p:cNvPr>
          <p:cNvSpPr/>
          <p:nvPr/>
        </p:nvSpPr>
        <p:spPr>
          <a:xfrm>
            <a:off x="1972191" y="2463484"/>
            <a:ext cx="8247618" cy="458908"/>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ct val="150000"/>
              </a:lnSpc>
            </a:pPr>
            <a:r>
              <a:rPr lang="zh-CN" altLang="en-US" b="1" dirty="0">
                <a:solidFill>
                  <a:srgbClr val="003B87"/>
                </a:solidFill>
                <a:latin typeface="Microsoft YaHei" panose="020B0503020204020204" pitchFamily="34" charset="-122"/>
                <a:ea typeface="Microsoft YaHei" panose="020B0503020204020204" pitchFamily="34" charset="-122"/>
              </a:rPr>
              <a:t>常用的</a:t>
            </a:r>
            <a:r>
              <a:rPr lang="en-US" altLang="zh-CN" b="1" dirty="0">
                <a:solidFill>
                  <a:srgbClr val="003B87"/>
                </a:solidFill>
                <a:latin typeface="Microsoft YaHei" panose="020B0503020204020204" pitchFamily="34" charset="-122"/>
                <a:ea typeface="Microsoft YaHei" panose="020B0503020204020204" pitchFamily="34" charset="-122"/>
              </a:rPr>
              <a:t>encoder-decoder</a:t>
            </a:r>
            <a:r>
              <a:rPr lang="zh-CN" altLang="en-US" b="1" dirty="0">
                <a:solidFill>
                  <a:srgbClr val="003B87"/>
                </a:solidFill>
                <a:latin typeface="Microsoft YaHei" panose="020B0503020204020204" pitchFamily="34" charset="-122"/>
                <a:ea typeface="Microsoft YaHei" panose="020B0503020204020204" pitchFamily="34" charset="-122"/>
              </a:rPr>
              <a:t>网络框架：从低分辨率图像中恢复高分辨率图像</a:t>
            </a:r>
            <a:endParaRPr lang="en-US" altLang="zh-CN" dirty="0">
              <a:solidFill>
                <a:srgbClr val="003B87"/>
              </a:solidFill>
              <a:latin typeface="Microsoft YaHei" panose="020B0503020204020204" pitchFamily="34" charset="-122"/>
              <a:ea typeface="Microsoft YaHei" panose="020B0503020204020204" pitchFamily="34" charset="-122"/>
            </a:endParaRPr>
          </a:p>
        </p:txBody>
      </p:sp>
      <p:sp>
        <p:nvSpPr>
          <p:cNvPr id="10" name="矩形 9">
            <a:extLst>
              <a:ext uri="{FF2B5EF4-FFF2-40B4-BE49-F238E27FC236}">
                <a16:creationId xmlns:a16="http://schemas.microsoft.com/office/drawing/2014/main" id="{A311B6C9-B3FF-7E42-B03C-24A923848833}"/>
              </a:ext>
            </a:extLst>
          </p:cNvPr>
          <p:cNvSpPr/>
          <p:nvPr/>
        </p:nvSpPr>
        <p:spPr>
          <a:xfrm>
            <a:off x="354210" y="6369636"/>
            <a:ext cx="7775802" cy="33855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600" b="0" i="1" dirty="0" err="1">
                <a:solidFill>
                  <a:srgbClr val="333333"/>
                </a:solidFill>
                <a:effectLst/>
                <a:latin typeface="Arial" panose="020B0604020202020204" pitchFamily="34" charset="0"/>
                <a:cs typeface="Arial" panose="020B0604020202020204" pitchFamily="34" charset="0"/>
              </a:rPr>
              <a:t>doi</a:t>
            </a:r>
            <a:r>
              <a:rPr lang="en-US" altLang="zh-CN" sz="1600" b="0" i="1" dirty="0">
                <a:solidFill>
                  <a:srgbClr val="333333"/>
                </a:solidFill>
                <a:effectLst/>
                <a:latin typeface="Arial" panose="020B0604020202020204" pitchFamily="34" charset="0"/>
                <a:cs typeface="Arial" panose="020B0604020202020204" pitchFamily="34" charset="0"/>
              </a:rPr>
              <a:t>: 10.1109/TPAMI.2020.2983686.</a:t>
            </a:r>
            <a:endParaRPr lang="zh-CN" altLang="en-US" sz="1600" i="1" dirty="0">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56459FDC-3F95-4A09-9A37-219A8CE05FA1}"/>
              </a:ext>
            </a:extLst>
          </p:cNvPr>
          <p:cNvPicPr>
            <a:picLocks noChangeAspect="1"/>
          </p:cNvPicPr>
          <p:nvPr/>
        </p:nvPicPr>
        <p:blipFill>
          <a:blip r:embed="rId3"/>
          <a:stretch>
            <a:fillRect/>
          </a:stretch>
        </p:blipFill>
        <p:spPr>
          <a:xfrm>
            <a:off x="657225" y="1358584"/>
            <a:ext cx="10877550" cy="1104900"/>
          </a:xfrm>
          <a:prstGeom prst="rect">
            <a:avLst/>
          </a:prstGeom>
        </p:spPr>
      </p:pic>
      <p:pic>
        <p:nvPicPr>
          <p:cNvPr id="8" name="图片 7">
            <a:extLst>
              <a:ext uri="{FF2B5EF4-FFF2-40B4-BE49-F238E27FC236}">
                <a16:creationId xmlns:a16="http://schemas.microsoft.com/office/drawing/2014/main" id="{12C7622A-608D-4368-B79D-8424EA62F38C}"/>
              </a:ext>
            </a:extLst>
          </p:cNvPr>
          <p:cNvPicPr>
            <a:picLocks noChangeAspect="1"/>
          </p:cNvPicPr>
          <p:nvPr/>
        </p:nvPicPr>
        <p:blipFill>
          <a:blip r:embed="rId4"/>
          <a:stretch>
            <a:fillRect/>
          </a:stretch>
        </p:blipFill>
        <p:spPr>
          <a:xfrm>
            <a:off x="657225" y="3084822"/>
            <a:ext cx="10915650" cy="1866900"/>
          </a:xfrm>
          <a:prstGeom prst="rect">
            <a:avLst/>
          </a:prstGeom>
        </p:spPr>
      </p:pic>
      <p:sp>
        <p:nvSpPr>
          <p:cNvPr id="11" name="矩形 10">
            <a:extLst>
              <a:ext uri="{FF2B5EF4-FFF2-40B4-BE49-F238E27FC236}">
                <a16:creationId xmlns:a16="http://schemas.microsoft.com/office/drawing/2014/main" id="{6FF08B17-2EBE-45E9-A602-86F8722CF25F}"/>
              </a:ext>
            </a:extLst>
          </p:cNvPr>
          <p:cNvSpPr/>
          <p:nvPr/>
        </p:nvSpPr>
        <p:spPr>
          <a:xfrm>
            <a:off x="2143430" y="5110277"/>
            <a:ext cx="7905140" cy="458908"/>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ct val="150000"/>
              </a:lnSpc>
            </a:pPr>
            <a:r>
              <a:rPr lang="zh-CN" altLang="en-US" b="1" dirty="0">
                <a:solidFill>
                  <a:srgbClr val="003B87"/>
                </a:solidFill>
                <a:latin typeface="Microsoft YaHei" panose="020B0503020204020204" pitchFamily="34" charset="-122"/>
                <a:ea typeface="Microsoft YaHei" panose="020B0503020204020204" pitchFamily="34" charset="-122"/>
              </a:rPr>
              <a:t>本文提出的</a:t>
            </a:r>
            <a:r>
              <a:rPr lang="en-US" altLang="zh-CN" b="1" dirty="0" err="1">
                <a:solidFill>
                  <a:srgbClr val="003B87"/>
                </a:solidFill>
                <a:latin typeface="Microsoft YaHei" panose="020B0503020204020204" pitchFamily="34" charset="-122"/>
                <a:ea typeface="Microsoft YaHei" panose="020B0503020204020204" pitchFamily="34" charset="-122"/>
              </a:rPr>
              <a:t>HRNet</a:t>
            </a:r>
            <a:r>
              <a:rPr lang="zh-CN" altLang="en-US" b="1" dirty="0">
                <a:solidFill>
                  <a:srgbClr val="003B87"/>
                </a:solidFill>
                <a:latin typeface="Microsoft YaHei" panose="020B0503020204020204" pitchFamily="34" charset="-122"/>
                <a:ea typeface="Microsoft YaHei" panose="020B0503020204020204" pitchFamily="34" charset="-122"/>
              </a:rPr>
              <a:t>网络框架：</a:t>
            </a:r>
            <a:r>
              <a:rPr lang="zh-CN" altLang="en-US" b="1" dirty="0">
                <a:solidFill>
                  <a:srgbClr val="FF0000"/>
                </a:solidFill>
                <a:latin typeface="Microsoft YaHei" panose="020B0503020204020204" pitchFamily="34" charset="-122"/>
                <a:ea typeface="Microsoft YaHei" panose="020B0503020204020204" pitchFamily="34" charset="-122"/>
              </a:rPr>
              <a:t>并行连接、不断融合、始终保持高分辨率表达</a:t>
            </a:r>
            <a:endParaRPr lang="en-US" altLang="zh-CN" dirty="0">
              <a:solidFill>
                <a:srgbClr val="FF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97474895"/>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6BDFF3F-15BC-474A-B992-B81E293EF33C}"/>
              </a:ext>
            </a:extLst>
          </p:cNvPr>
          <p:cNvSpPr>
            <a:spLocks noGrp="1"/>
          </p:cNvSpPr>
          <p:nvPr>
            <p:ph type="sldNum" sz="quarter" idx="4294967295"/>
          </p:nvPr>
        </p:nvSpPr>
        <p:spPr>
          <a:xfrm>
            <a:off x="11277600" y="6356351"/>
            <a:ext cx="914401" cy="365125"/>
          </a:xfrm>
          <a:prstGeom prst="rect">
            <a:avLst/>
          </a:prstGeom>
        </p:spPr>
        <p:txBody>
          <a:bodyPr/>
          <a:lstStyle/>
          <a:p>
            <a:fld id="{72C88C01-EF0A-BE49-9F96-21AFAEFD178F}" type="slidenum">
              <a:rPr kumimoji="1" lang="zh-CN" altLang="en-US" smtClean="0"/>
              <a:pPr/>
              <a:t>25</a:t>
            </a:fld>
            <a:endParaRPr kumimoji="1" lang="zh-CN" altLang="en-US" dirty="0"/>
          </a:p>
        </p:txBody>
      </p:sp>
      <p:sp>
        <p:nvSpPr>
          <p:cNvPr id="5" name="文本框 4">
            <a:extLst>
              <a:ext uri="{FF2B5EF4-FFF2-40B4-BE49-F238E27FC236}">
                <a16:creationId xmlns:a16="http://schemas.microsoft.com/office/drawing/2014/main" id="{322E1883-4FF6-9745-9FE7-868B82FA3E12}"/>
              </a:ext>
            </a:extLst>
          </p:cNvPr>
          <p:cNvSpPr txBox="1"/>
          <p:nvPr/>
        </p:nvSpPr>
        <p:spPr>
          <a:xfrm>
            <a:off x="5294314" y="214026"/>
            <a:ext cx="1825884" cy="523220"/>
          </a:xfrm>
          <a:prstGeom prst="rect">
            <a:avLst/>
          </a:prstGeom>
          <a:noFill/>
        </p:spPr>
        <p:txBody>
          <a:bodyPr wrap="square" rtlCol="0">
            <a:spAutoFit/>
          </a:bodyPr>
          <a:lstStyle/>
          <a:p>
            <a:r>
              <a:rPr kumimoji="1" lang="zh-CN" altLang="en-US" sz="2800" b="1" dirty="0">
                <a:latin typeface="Microsoft YaHei" panose="020B0503020204020204" pitchFamily="34" charset="-122"/>
                <a:ea typeface="Microsoft YaHei" panose="020B0503020204020204" pitchFamily="34" charset="-122"/>
              </a:rPr>
              <a:t>实施细节</a:t>
            </a:r>
            <a:endParaRPr kumimoji="1" lang="en-US" altLang="zh-CN" sz="2800" b="1" dirty="0">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9CC97C0F-7EB9-5A49-B534-623EACCF7719}"/>
              </a:ext>
            </a:extLst>
          </p:cNvPr>
          <p:cNvSpPr/>
          <p:nvPr/>
        </p:nvSpPr>
        <p:spPr>
          <a:xfrm>
            <a:off x="700087" y="1308243"/>
            <a:ext cx="2681288" cy="458908"/>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ct val="150000"/>
              </a:lnSpc>
            </a:pPr>
            <a:r>
              <a:rPr lang="zh-CN" altLang="en-US" b="1" dirty="0">
                <a:solidFill>
                  <a:srgbClr val="003B87"/>
                </a:solidFill>
                <a:latin typeface="Microsoft YaHei" panose="020B0503020204020204" pitchFamily="34" charset="-122"/>
                <a:ea typeface="Microsoft YaHei" panose="020B0503020204020204" pitchFamily="34" charset="-122"/>
              </a:rPr>
              <a:t>并行多分辨率卷积：</a:t>
            </a:r>
            <a:endParaRPr lang="en-US" altLang="zh-CN" dirty="0">
              <a:solidFill>
                <a:srgbClr val="003B87"/>
              </a:solidFill>
              <a:latin typeface="Microsoft YaHei" panose="020B0503020204020204" pitchFamily="34" charset="-122"/>
              <a:ea typeface="Microsoft YaHei" panose="020B0503020204020204" pitchFamily="34" charset="-122"/>
            </a:endParaRPr>
          </a:p>
        </p:txBody>
      </p:sp>
      <p:sp>
        <p:nvSpPr>
          <p:cNvPr id="10" name="矩形 9">
            <a:extLst>
              <a:ext uri="{FF2B5EF4-FFF2-40B4-BE49-F238E27FC236}">
                <a16:creationId xmlns:a16="http://schemas.microsoft.com/office/drawing/2014/main" id="{A311B6C9-B3FF-7E42-B03C-24A923848833}"/>
              </a:ext>
            </a:extLst>
          </p:cNvPr>
          <p:cNvSpPr/>
          <p:nvPr/>
        </p:nvSpPr>
        <p:spPr>
          <a:xfrm>
            <a:off x="354210" y="6369636"/>
            <a:ext cx="7775802" cy="33855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600" b="0" i="1" dirty="0" err="1">
                <a:solidFill>
                  <a:srgbClr val="333333"/>
                </a:solidFill>
                <a:effectLst/>
                <a:latin typeface="Arial" panose="020B0604020202020204" pitchFamily="34" charset="0"/>
                <a:cs typeface="Arial" panose="020B0604020202020204" pitchFamily="34" charset="0"/>
              </a:rPr>
              <a:t>doi</a:t>
            </a:r>
            <a:r>
              <a:rPr lang="en-US" altLang="zh-CN" sz="1600" b="0" i="1" dirty="0">
                <a:solidFill>
                  <a:srgbClr val="333333"/>
                </a:solidFill>
                <a:effectLst/>
                <a:latin typeface="Arial" panose="020B0604020202020204" pitchFamily="34" charset="0"/>
                <a:cs typeface="Arial" panose="020B0604020202020204" pitchFamily="34" charset="0"/>
              </a:rPr>
              <a:t>: 10.1109/TPAMI.2020.2983686.</a:t>
            </a:r>
            <a:endParaRPr lang="zh-CN" altLang="en-US" sz="1600" i="1" dirty="0">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0058AFF0-8897-42CE-9333-830E77DF29AA}"/>
              </a:ext>
            </a:extLst>
          </p:cNvPr>
          <p:cNvPicPr>
            <a:picLocks noChangeAspect="1"/>
          </p:cNvPicPr>
          <p:nvPr/>
        </p:nvPicPr>
        <p:blipFill>
          <a:blip r:embed="rId3"/>
          <a:stretch>
            <a:fillRect/>
          </a:stretch>
        </p:blipFill>
        <p:spPr>
          <a:xfrm>
            <a:off x="749430" y="1985695"/>
            <a:ext cx="10915650" cy="1866900"/>
          </a:xfrm>
          <a:prstGeom prst="rect">
            <a:avLst/>
          </a:prstGeom>
        </p:spPr>
      </p:pic>
      <p:pic>
        <p:nvPicPr>
          <p:cNvPr id="4" name="图片 3">
            <a:extLst>
              <a:ext uri="{FF2B5EF4-FFF2-40B4-BE49-F238E27FC236}">
                <a16:creationId xmlns:a16="http://schemas.microsoft.com/office/drawing/2014/main" id="{63D8473F-9724-4CE6-B207-9EC811E0F979}"/>
              </a:ext>
            </a:extLst>
          </p:cNvPr>
          <p:cNvPicPr>
            <a:picLocks noChangeAspect="1"/>
          </p:cNvPicPr>
          <p:nvPr/>
        </p:nvPicPr>
        <p:blipFill>
          <a:blip r:embed="rId4"/>
          <a:stretch>
            <a:fillRect/>
          </a:stretch>
        </p:blipFill>
        <p:spPr>
          <a:xfrm>
            <a:off x="1163916" y="4007597"/>
            <a:ext cx="5118408" cy="1576820"/>
          </a:xfrm>
          <a:prstGeom prst="rect">
            <a:avLst/>
          </a:prstGeom>
        </p:spPr>
      </p:pic>
      <p:sp>
        <p:nvSpPr>
          <p:cNvPr id="8" name="矩形 7">
            <a:extLst>
              <a:ext uri="{FF2B5EF4-FFF2-40B4-BE49-F238E27FC236}">
                <a16:creationId xmlns:a16="http://schemas.microsoft.com/office/drawing/2014/main" id="{6AD3FFAD-EF57-43A8-90B0-00E32CACB7FE}"/>
              </a:ext>
            </a:extLst>
          </p:cNvPr>
          <p:cNvSpPr/>
          <p:nvPr/>
        </p:nvSpPr>
        <p:spPr>
          <a:xfrm>
            <a:off x="7944069" y="4536285"/>
            <a:ext cx="2705661" cy="874407"/>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zh-CN" altLang="en-US" b="1" dirty="0">
                <a:solidFill>
                  <a:srgbClr val="FF0000"/>
                </a:solidFill>
                <a:latin typeface="Microsoft YaHei" panose="020B0503020204020204" pitchFamily="34" charset="-122"/>
                <a:ea typeface="Microsoft YaHei" panose="020B0503020204020204" pitchFamily="34" charset="-122"/>
              </a:rPr>
              <a:t>并行连接</a:t>
            </a:r>
            <a:endParaRPr lang="en-US" altLang="zh-CN" b="1" dirty="0">
              <a:solidFill>
                <a:schemeClr val="accent1"/>
              </a:solidFill>
              <a:latin typeface="Microsoft YaHei" panose="020B0503020204020204" pitchFamily="34" charset="-122"/>
              <a:ea typeface="Microsoft YaHei" panose="020B0503020204020204" pitchFamily="34" charset="-122"/>
            </a:endParaRPr>
          </a:p>
          <a:p>
            <a:pPr algn="ctr">
              <a:lnSpc>
                <a:spcPct val="150000"/>
              </a:lnSpc>
            </a:pPr>
            <a:r>
              <a:rPr lang="zh-CN" altLang="en-US" b="1" dirty="0">
                <a:solidFill>
                  <a:srgbClr val="FF0000"/>
                </a:solidFill>
                <a:latin typeface="Microsoft YaHei" panose="020B0503020204020204" pitchFamily="34" charset="-122"/>
                <a:ea typeface="Microsoft YaHei" panose="020B0503020204020204" pitchFamily="34" charset="-122"/>
              </a:rPr>
              <a:t>始终保持高分辨率表达</a:t>
            </a:r>
            <a:endParaRPr lang="en-US" altLang="zh-CN" b="1" dirty="0">
              <a:solidFill>
                <a:srgbClr val="FF0000"/>
              </a:solidFill>
              <a:latin typeface="Microsoft YaHei" panose="020B0503020204020204" pitchFamily="34" charset="-122"/>
              <a:ea typeface="Microsoft YaHei" panose="020B0503020204020204" pitchFamily="34" charset="-122"/>
            </a:endParaRPr>
          </a:p>
        </p:txBody>
      </p:sp>
      <p:sp>
        <p:nvSpPr>
          <p:cNvPr id="9" name="箭头: 左 12">
            <a:extLst>
              <a:ext uri="{FF2B5EF4-FFF2-40B4-BE49-F238E27FC236}">
                <a16:creationId xmlns:a16="http://schemas.microsoft.com/office/drawing/2014/main" id="{5A2B4B99-4ED7-4A5F-89CA-666C2575983B}"/>
              </a:ext>
            </a:extLst>
          </p:cNvPr>
          <p:cNvSpPr/>
          <p:nvPr/>
        </p:nvSpPr>
        <p:spPr>
          <a:xfrm rot="1492391">
            <a:off x="5779487" y="4672934"/>
            <a:ext cx="2206559" cy="287017"/>
          </a:xfrm>
          <a:custGeom>
            <a:avLst/>
            <a:gdLst>
              <a:gd name="connsiteX0" fmla="*/ 0 w 1173017"/>
              <a:gd name="connsiteY0" fmla="*/ 234479 h 468957"/>
              <a:gd name="connsiteX1" fmla="*/ 234479 w 1173017"/>
              <a:gd name="connsiteY1" fmla="*/ 0 h 468957"/>
              <a:gd name="connsiteX2" fmla="*/ 234479 w 1173017"/>
              <a:gd name="connsiteY2" fmla="*/ 117239 h 468957"/>
              <a:gd name="connsiteX3" fmla="*/ 1173017 w 1173017"/>
              <a:gd name="connsiteY3" fmla="*/ 117239 h 468957"/>
              <a:gd name="connsiteX4" fmla="*/ 1173017 w 1173017"/>
              <a:gd name="connsiteY4" fmla="*/ 351718 h 468957"/>
              <a:gd name="connsiteX5" fmla="*/ 234479 w 1173017"/>
              <a:gd name="connsiteY5" fmla="*/ 351718 h 468957"/>
              <a:gd name="connsiteX6" fmla="*/ 234479 w 1173017"/>
              <a:gd name="connsiteY6" fmla="*/ 468957 h 468957"/>
              <a:gd name="connsiteX7" fmla="*/ 0 w 1173017"/>
              <a:gd name="connsiteY7" fmla="*/ 234479 h 468957"/>
              <a:gd name="connsiteX0" fmla="*/ 0 w 1173017"/>
              <a:gd name="connsiteY0" fmla="*/ 234479 h 468957"/>
              <a:gd name="connsiteX1" fmla="*/ 234479 w 1173017"/>
              <a:gd name="connsiteY1" fmla="*/ 0 h 468957"/>
              <a:gd name="connsiteX2" fmla="*/ 234479 w 1173017"/>
              <a:gd name="connsiteY2" fmla="*/ 117239 h 468957"/>
              <a:gd name="connsiteX3" fmla="*/ 1173017 w 1173017"/>
              <a:gd name="connsiteY3" fmla="*/ 117239 h 468957"/>
              <a:gd name="connsiteX4" fmla="*/ 234479 w 1173017"/>
              <a:gd name="connsiteY4" fmla="*/ 351718 h 468957"/>
              <a:gd name="connsiteX5" fmla="*/ 234479 w 1173017"/>
              <a:gd name="connsiteY5" fmla="*/ 468957 h 468957"/>
              <a:gd name="connsiteX6" fmla="*/ 0 w 1173017"/>
              <a:gd name="connsiteY6" fmla="*/ 234479 h 468957"/>
              <a:gd name="connsiteX0" fmla="*/ 0 w 1173971"/>
              <a:gd name="connsiteY0" fmla="*/ 234479 h 468957"/>
              <a:gd name="connsiteX1" fmla="*/ 234479 w 1173971"/>
              <a:gd name="connsiteY1" fmla="*/ 0 h 468957"/>
              <a:gd name="connsiteX2" fmla="*/ 234479 w 1173971"/>
              <a:gd name="connsiteY2" fmla="*/ 117239 h 468957"/>
              <a:gd name="connsiteX3" fmla="*/ 1173971 w 1173971"/>
              <a:gd name="connsiteY3" fmla="*/ 247858 h 468957"/>
              <a:gd name="connsiteX4" fmla="*/ 234479 w 1173971"/>
              <a:gd name="connsiteY4" fmla="*/ 351718 h 468957"/>
              <a:gd name="connsiteX5" fmla="*/ 234479 w 1173971"/>
              <a:gd name="connsiteY5" fmla="*/ 468957 h 468957"/>
              <a:gd name="connsiteX6" fmla="*/ 0 w 1173971"/>
              <a:gd name="connsiteY6" fmla="*/ 234479 h 468957"/>
              <a:gd name="connsiteX0" fmla="*/ 0 w 1173971"/>
              <a:gd name="connsiteY0" fmla="*/ 234479 h 468957"/>
              <a:gd name="connsiteX1" fmla="*/ 234479 w 1173971"/>
              <a:gd name="connsiteY1" fmla="*/ 0 h 468957"/>
              <a:gd name="connsiteX2" fmla="*/ 234479 w 1173971"/>
              <a:gd name="connsiteY2" fmla="*/ 117239 h 468957"/>
              <a:gd name="connsiteX3" fmla="*/ 1173971 w 1173971"/>
              <a:gd name="connsiteY3" fmla="*/ 247858 h 468957"/>
              <a:gd name="connsiteX4" fmla="*/ 234479 w 1173971"/>
              <a:gd name="connsiteY4" fmla="*/ 351718 h 468957"/>
              <a:gd name="connsiteX5" fmla="*/ 234479 w 1173971"/>
              <a:gd name="connsiteY5" fmla="*/ 468957 h 468957"/>
              <a:gd name="connsiteX6" fmla="*/ 0 w 1173971"/>
              <a:gd name="connsiteY6" fmla="*/ 234479 h 468957"/>
              <a:gd name="connsiteX0" fmla="*/ 0 w 1173971"/>
              <a:gd name="connsiteY0" fmla="*/ 234479 h 468957"/>
              <a:gd name="connsiteX1" fmla="*/ 234479 w 1173971"/>
              <a:gd name="connsiteY1" fmla="*/ 0 h 468957"/>
              <a:gd name="connsiteX2" fmla="*/ 234479 w 1173971"/>
              <a:gd name="connsiteY2" fmla="*/ 117239 h 468957"/>
              <a:gd name="connsiteX3" fmla="*/ 1173971 w 1173971"/>
              <a:gd name="connsiteY3" fmla="*/ 247858 h 468957"/>
              <a:gd name="connsiteX4" fmla="*/ 234479 w 1173971"/>
              <a:gd name="connsiteY4" fmla="*/ 351718 h 468957"/>
              <a:gd name="connsiteX5" fmla="*/ 234479 w 1173971"/>
              <a:gd name="connsiteY5" fmla="*/ 468957 h 468957"/>
              <a:gd name="connsiteX6" fmla="*/ 0 w 1173971"/>
              <a:gd name="connsiteY6" fmla="*/ 234479 h 468957"/>
              <a:gd name="connsiteX0" fmla="*/ 0 w 1173971"/>
              <a:gd name="connsiteY0" fmla="*/ 186582 h 421060"/>
              <a:gd name="connsiteX1" fmla="*/ 161404 w 1173971"/>
              <a:gd name="connsiteY1" fmla="*/ 0 h 421060"/>
              <a:gd name="connsiteX2" fmla="*/ 234479 w 1173971"/>
              <a:gd name="connsiteY2" fmla="*/ 69342 h 421060"/>
              <a:gd name="connsiteX3" fmla="*/ 1173971 w 1173971"/>
              <a:gd name="connsiteY3" fmla="*/ 199961 h 421060"/>
              <a:gd name="connsiteX4" fmla="*/ 234479 w 1173971"/>
              <a:gd name="connsiteY4" fmla="*/ 303821 h 421060"/>
              <a:gd name="connsiteX5" fmla="*/ 234479 w 1173971"/>
              <a:gd name="connsiteY5" fmla="*/ 421060 h 421060"/>
              <a:gd name="connsiteX6" fmla="*/ 0 w 1173971"/>
              <a:gd name="connsiteY6" fmla="*/ 186582 h 421060"/>
              <a:gd name="connsiteX0" fmla="*/ 0 w 1173971"/>
              <a:gd name="connsiteY0" fmla="*/ 186582 h 421060"/>
              <a:gd name="connsiteX1" fmla="*/ 161404 w 1173971"/>
              <a:gd name="connsiteY1" fmla="*/ 0 h 421060"/>
              <a:gd name="connsiteX2" fmla="*/ 144220 w 1173971"/>
              <a:gd name="connsiteY2" fmla="*/ 80018 h 421060"/>
              <a:gd name="connsiteX3" fmla="*/ 1173971 w 1173971"/>
              <a:gd name="connsiteY3" fmla="*/ 199961 h 421060"/>
              <a:gd name="connsiteX4" fmla="*/ 234479 w 1173971"/>
              <a:gd name="connsiteY4" fmla="*/ 303821 h 421060"/>
              <a:gd name="connsiteX5" fmla="*/ 234479 w 1173971"/>
              <a:gd name="connsiteY5" fmla="*/ 421060 h 421060"/>
              <a:gd name="connsiteX6" fmla="*/ 0 w 1173971"/>
              <a:gd name="connsiteY6" fmla="*/ 186582 h 421060"/>
              <a:gd name="connsiteX0" fmla="*/ 0 w 1173971"/>
              <a:gd name="connsiteY0" fmla="*/ 186582 h 370290"/>
              <a:gd name="connsiteX1" fmla="*/ 161404 w 1173971"/>
              <a:gd name="connsiteY1" fmla="*/ 0 h 370290"/>
              <a:gd name="connsiteX2" fmla="*/ 144220 w 1173971"/>
              <a:gd name="connsiteY2" fmla="*/ 80018 h 370290"/>
              <a:gd name="connsiteX3" fmla="*/ 1173971 w 1173971"/>
              <a:gd name="connsiteY3" fmla="*/ 199961 h 370290"/>
              <a:gd name="connsiteX4" fmla="*/ 234479 w 1173971"/>
              <a:gd name="connsiteY4" fmla="*/ 303821 h 370290"/>
              <a:gd name="connsiteX5" fmla="*/ 122902 w 1173971"/>
              <a:gd name="connsiteY5" fmla="*/ 370291 h 370290"/>
              <a:gd name="connsiteX6" fmla="*/ 0 w 1173971"/>
              <a:gd name="connsiteY6" fmla="*/ 186582 h 370290"/>
              <a:gd name="connsiteX0" fmla="*/ 0 w 1173971"/>
              <a:gd name="connsiteY0" fmla="*/ 186582 h 370291"/>
              <a:gd name="connsiteX1" fmla="*/ 161404 w 1173971"/>
              <a:gd name="connsiteY1" fmla="*/ 0 h 370291"/>
              <a:gd name="connsiteX2" fmla="*/ 144220 w 1173971"/>
              <a:gd name="connsiteY2" fmla="*/ 80018 h 370291"/>
              <a:gd name="connsiteX3" fmla="*/ 1173971 w 1173971"/>
              <a:gd name="connsiteY3" fmla="*/ 199961 h 370291"/>
              <a:gd name="connsiteX4" fmla="*/ 151394 w 1173971"/>
              <a:gd name="connsiteY4" fmla="*/ 261313 h 370291"/>
              <a:gd name="connsiteX5" fmla="*/ 122902 w 1173971"/>
              <a:gd name="connsiteY5" fmla="*/ 370291 h 370291"/>
              <a:gd name="connsiteX6" fmla="*/ 0 w 1173971"/>
              <a:gd name="connsiteY6" fmla="*/ 186582 h 370291"/>
              <a:gd name="connsiteX0" fmla="*/ 0 w 1173971"/>
              <a:gd name="connsiteY0" fmla="*/ 186582 h 370291"/>
              <a:gd name="connsiteX1" fmla="*/ 161404 w 1173971"/>
              <a:gd name="connsiteY1" fmla="*/ 0 h 370291"/>
              <a:gd name="connsiteX2" fmla="*/ 159337 w 1173971"/>
              <a:gd name="connsiteY2" fmla="*/ 105127 h 370291"/>
              <a:gd name="connsiteX3" fmla="*/ 1173971 w 1173971"/>
              <a:gd name="connsiteY3" fmla="*/ 199961 h 370291"/>
              <a:gd name="connsiteX4" fmla="*/ 151394 w 1173971"/>
              <a:gd name="connsiteY4" fmla="*/ 261313 h 370291"/>
              <a:gd name="connsiteX5" fmla="*/ 122902 w 1173971"/>
              <a:gd name="connsiteY5" fmla="*/ 370291 h 370291"/>
              <a:gd name="connsiteX6" fmla="*/ 0 w 1173971"/>
              <a:gd name="connsiteY6" fmla="*/ 186582 h 370291"/>
              <a:gd name="connsiteX0" fmla="*/ 0 w 1173971"/>
              <a:gd name="connsiteY0" fmla="*/ 186582 h 414890"/>
              <a:gd name="connsiteX1" fmla="*/ 161404 w 1173971"/>
              <a:gd name="connsiteY1" fmla="*/ 0 h 414890"/>
              <a:gd name="connsiteX2" fmla="*/ 159337 w 1173971"/>
              <a:gd name="connsiteY2" fmla="*/ 105127 h 414890"/>
              <a:gd name="connsiteX3" fmla="*/ 1173971 w 1173971"/>
              <a:gd name="connsiteY3" fmla="*/ 199961 h 414890"/>
              <a:gd name="connsiteX4" fmla="*/ 151394 w 1173971"/>
              <a:gd name="connsiteY4" fmla="*/ 261313 h 414890"/>
              <a:gd name="connsiteX5" fmla="*/ 157595 w 1173971"/>
              <a:gd name="connsiteY5" fmla="*/ 414889 h 414890"/>
              <a:gd name="connsiteX6" fmla="*/ 0 w 1173971"/>
              <a:gd name="connsiteY6" fmla="*/ 186582 h 414890"/>
              <a:gd name="connsiteX0" fmla="*/ 0 w 1173971"/>
              <a:gd name="connsiteY0" fmla="*/ 186582 h 414889"/>
              <a:gd name="connsiteX1" fmla="*/ 161404 w 1173971"/>
              <a:gd name="connsiteY1" fmla="*/ 0 h 414889"/>
              <a:gd name="connsiteX2" fmla="*/ 159337 w 1173971"/>
              <a:gd name="connsiteY2" fmla="*/ 105127 h 414889"/>
              <a:gd name="connsiteX3" fmla="*/ 1173971 w 1173971"/>
              <a:gd name="connsiteY3" fmla="*/ 199961 h 414889"/>
              <a:gd name="connsiteX4" fmla="*/ 164444 w 1173971"/>
              <a:gd name="connsiteY4" fmla="*/ 274308 h 414889"/>
              <a:gd name="connsiteX5" fmla="*/ 157595 w 1173971"/>
              <a:gd name="connsiteY5" fmla="*/ 414889 h 414889"/>
              <a:gd name="connsiteX6" fmla="*/ 0 w 1173971"/>
              <a:gd name="connsiteY6" fmla="*/ 186582 h 414889"/>
              <a:gd name="connsiteX0" fmla="*/ 0 w 1173971"/>
              <a:gd name="connsiteY0" fmla="*/ 186582 h 414889"/>
              <a:gd name="connsiteX1" fmla="*/ 161404 w 1173971"/>
              <a:gd name="connsiteY1" fmla="*/ 0 h 414889"/>
              <a:gd name="connsiteX2" fmla="*/ 159013 w 1173971"/>
              <a:gd name="connsiteY2" fmla="*/ 134970 h 414889"/>
              <a:gd name="connsiteX3" fmla="*/ 1173971 w 1173971"/>
              <a:gd name="connsiteY3" fmla="*/ 199961 h 414889"/>
              <a:gd name="connsiteX4" fmla="*/ 164444 w 1173971"/>
              <a:gd name="connsiteY4" fmla="*/ 274308 h 414889"/>
              <a:gd name="connsiteX5" fmla="*/ 157595 w 1173971"/>
              <a:gd name="connsiteY5" fmla="*/ 414889 h 414889"/>
              <a:gd name="connsiteX6" fmla="*/ 0 w 1173971"/>
              <a:gd name="connsiteY6" fmla="*/ 186582 h 41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3971" h="414889">
                <a:moveTo>
                  <a:pt x="0" y="186582"/>
                </a:moveTo>
                <a:lnTo>
                  <a:pt x="161404" y="0"/>
                </a:lnTo>
                <a:cubicBezTo>
                  <a:pt x="161404" y="39080"/>
                  <a:pt x="159013" y="95890"/>
                  <a:pt x="159013" y="134970"/>
                </a:cubicBezTo>
                <a:cubicBezTo>
                  <a:pt x="472177" y="178510"/>
                  <a:pt x="638375" y="105795"/>
                  <a:pt x="1173971" y="199961"/>
                </a:cubicBezTo>
                <a:cubicBezTo>
                  <a:pt x="645622" y="281871"/>
                  <a:pt x="477608" y="239688"/>
                  <a:pt x="164444" y="274308"/>
                </a:cubicBezTo>
                <a:lnTo>
                  <a:pt x="157595" y="414889"/>
                </a:lnTo>
                <a:lnTo>
                  <a:pt x="0" y="186582"/>
                </a:lnTo>
                <a:close/>
              </a:path>
            </a:pathLst>
          </a:cu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32439819"/>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6BDFF3F-15BC-474A-B992-B81E293EF33C}"/>
              </a:ext>
            </a:extLst>
          </p:cNvPr>
          <p:cNvSpPr>
            <a:spLocks noGrp="1"/>
          </p:cNvSpPr>
          <p:nvPr>
            <p:ph type="sldNum" sz="quarter" idx="4294967295"/>
          </p:nvPr>
        </p:nvSpPr>
        <p:spPr>
          <a:xfrm>
            <a:off x="11277600" y="6356351"/>
            <a:ext cx="914401" cy="365125"/>
          </a:xfrm>
          <a:prstGeom prst="rect">
            <a:avLst/>
          </a:prstGeom>
        </p:spPr>
        <p:txBody>
          <a:bodyPr/>
          <a:lstStyle/>
          <a:p>
            <a:fld id="{72C88C01-EF0A-BE49-9F96-21AFAEFD178F}" type="slidenum">
              <a:rPr kumimoji="1" lang="zh-CN" altLang="en-US" smtClean="0"/>
              <a:pPr/>
              <a:t>26</a:t>
            </a:fld>
            <a:endParaRPr kumimoji="1" lang="zh-CN" altLang="en-US" dirty="0"/>
          </a:p>
        </p:txBody>
      </p:sp>
      <p:sp>
        <p:nvSpPr>
          <p:cNvPr id="5" name="文本框 4">
            <a:extLst>
              <a:ext uri="{FF2B5EF4-FFF2-40B4-BE49-F238E27FC236}">
                <a16:creationId xmlns:a16="http://schemas.microsoft.com/office/drawing/2014/main" id="{322E1883-4FF6-9745-9FE7-868B82FA3E12}"/>
              </a:ext>
            </a:extLst>
          </p:cNvPr>
          <p:cNvSpPr txBox="1"/>
          <p:nvPr/>
        </p:nvSpPr>
        <p:spPr>
          <a:xfrm>
            <a:off x="5294314" y="214026"/>
            <a:ext cx="1825884" cy="523220"/>
          </a:xfrm>
          <a:prstGeom prst="rect">
            <a:avLst/>
          </a:prstGeom>
          <a:noFill/>
        </p:spPr>
        <p:txBody>
          <a:bodyPr wrap="square" rtlCol="0">
            <a:spAutoFit/>
          </a:bodyPr>
          <a:lstStyle/>
          <a:p>
            <a:r>
              <a:rPr kumimoji="1" lang="zh-CN" altLang="en-US" sz="2800" b="1" dirty="0">
                <a:latin typeface="Microsoft YaHei" panose="020B0503020204020204" pitchFamily="34" charset="-122"/>
                <a:ea typeface="Microsoft YaHei" panose="020B0503020204020204" pitchFamily="34" charset="-122"/>
              </a:rPr>
              <a:t>实施细节</a:t>
            </a:r>
            <a:endParaRPr kumimoji="1" lang="en-US" altLang="zh-CN" sz="2800" b="1" dirty="0">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9CC97C0F-7EB9-5A49-B534-623EACCF7719}"/>
              </a:ext>
            </a:extLst>
          </p:cNvPr>
          <p:cNvSpPr/>
          <p:nvPr/>
        </p:nvSpPr>
        <p:spPr>
          <a:xfrm>
            <a:off x="700087" y="1089286"/>
            <a:ext cx="2301731" cy="458908"/>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ct val="150000"/>
              </a:lnSpc>
            </a:pPr>
            <a:r>
              <a:rPr lang="zh-CN" altLang="en-US" b="1" dirty="0">
                <a:solidFill>
                  <a:srgbClr val="003B87"/>
                </a:solidFill>
                <a:latin typeface="Microsoft YaHei" panose="020B0503020204020204" pitchFamily="34" charset="-122"/>
                <a:ea typeface="Microsoft YaHei" panose="020B0503020204020204" pitchFamily="34" charset="-122"/>
              </a:rPr>
              <a:t>重复多分辨率融合：</a:t>
            </a:r>
            <a:endParaRPr lang="en-US" altLang="zh-CN" dirty="0">
              <a:solidFill>
                <a:srgbClr val="003B87"/>
              </a:solidFill>
              <a:latin typeface="Microsoft YaHei" panose="020B0503020204020204" pitchFamily="34" charset="-122"/>
              <a:ea typeface="Microsoft YaHei" panose="020B0503020204020204" pitchFamily="34" charset="-122"/>
            </a:endParaRPr>
          </a:p>
        </p:txBody>
      </p:sp>
      <p:sp>
        <p:nvSpPr>
          <p:cNvPr id="10" name="矩形 9">
            <a:extLst>
              <a:ext uri="{FF2B5EF4-FFF2-40B4-BE49-F238E27FC236}">
                <a16:creationId xmlns:a16="http://schemas.microsoft.com/office/drawing/2014/main" id="{A311B6C9-B3FF-7E42-B03C-24A923848833}"/>
              </a:ext>
            </a:extLst>
          </p:cNvPr>
          <p:cNvSpPr/>
          <p:nvPr/>
        </p:nvSpPr>
        <p:spPr>
          <a:xfrm>
            <a:off x="354210" y="6369636"/>
            <a:ext cx="7775802" cy="33855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600" b="0" i="1" dirty="0" err="1">
                <a:solidFill>
                  <a:srgbClr val="333333"/>
                </a:solidFill>
                <a:effectLst/>
                <a:latin typeface="Arial" panose="020B0604020202020204" pitchFamily="34" charset="0"/>
                <a:cs typeface="Arial" panose="020B0604020202020204" pitchFamily="34" charset="0"/>
              </a:rPr>
              <a:t>doi</a:t>
            </a:r>
            <a:r>
              <a:rPr lang="en-US" altLang="zh-CN" sz="1600" b="0" i="1" dirty="0">
                <a:solidFill>
                  <a:srgbClr val="333333"/>
                </a:solidFill>
                <a:effectLst/>
                <a:latin typeface="Arial" panose="020B0604020202020204" pitchFamily="34" charset="0"/>
                <a:cs typeface="Arial" panose="020B0604020202020204" pitchFamily="34" charset="0"/>
              </a:rPr>
              <a:t>: 10.1109/TPAMI.2020.2983686.</a:t>
            </a:r>
            <a:endParaRPr lang="zh-CN" altLang="en-US" sz="1600" i="1" dirty="0">
              <a:latin typeface="Arial" panose="020B0604020202020204" pitchFamily="34" charset="0"/>
              <a:cs typeface="Arial" panose="020B0604020202020204" pitchFamily="34" charset="0"/>
            </a:endParaRPr>
          </a:p>
        </p:txBody>
      </p:sp>
      <p:pic>
        <p:nvPicPr>
          <p:cNvPr id="8" name="图片 7">
            <a:extLst>
              <a:ext uri="{FF2B5EF4-FFF2-40B4-BE49-F238E27FC236}">
                <a16:creationId xmlns:a16="http://schemas.microsoft.com/office/drawing/2014/main" id="{3A3290D0-1AD1-4413-A431-45E9B1C82747}"/>
              </a:ext>
            </a:extLst>
          </p:cNvPr>
          <p:cNvPicPr>
            <a:picLocks noChangeAspect="1"/>
          </p:cNvPicPr>
          <p:nvPr/>
        </p:nvPicPr>
        <p:blipFill>
          <a:blip r:embed="rId3"/>
          <a:stretch>
            <a:fillRect/>
          </a:stretch>
        </p:blipFill>
        <p:spPr>
          <a:xfrm>
            <a:off x="749429" y="1562100"/>
            <a:ext cx="10915650" cy="1866900"/>
          </a:xfrm>
          <a:prstGeom prst="rect">
            <a:avLst/>
          </a:prstGeom>
        </p:spPr>
      </p:pic>
      <p:pic>
        <p:nvPicPr>
          <p:cNvPr id="4" name="图片 3">
            <a:extLst>
              <a:ext uri="{FF2B5EF4-FFF2-40B4-BE49-F238E27FC236}">
                <a16:creationId xmlns:a16="http://schemas.microsoft.com/office/drawing/2014/main" id="{B13143ED-F6F6-452E-9E29-8E2E55E7920A}"/>
              </a:ext>
            </a:extLst>
          </p:cNvPr>
          <p:cNvPicPr>
            <a:picLocks noChangeAspect="1"/>
          </p:cNvPicPr>
          <p:nvPr/>
        </p:nvPicPr>
        <p:blipFill>
          <a:blip r:embed="rId4"/>
          <a:stretch>
            <a:fillRect/>
          </a:stretch>
        </p:blipFill>
        <p:spPr>
          <a:xfrm>
            <a:off x="3172965" y="4008730"/>
            <a:ext cx="5495925" cy="1781175"/>
          </a:xfrm>
          <a:prstGeom prst="rect">
            <a:avLst/>
          </a:prstGeom>
        </p:spPr>
      </p:pic>
      <p:sp>
        <p:nvSpPr>
          <p:cNvPr id="9" name="矩形 8">
            <a:extLst>
              <a:ext uri="{FF2B5EF4-FFF2-40B4-BE49-F238E27FC236}">
                <a16:creationId xmlns:a16="http://schemas.microsoft.com/office/drawing/2014/main" id="{8484B5B7-E2A4-4E40-A73E-E6FFAE0A6A37}"/>
              </a:ext>
            </a:extLst>
          </p:cNvPr>
          <p:cNvSpPr/>
          <p:nvPr/>
        </p:nvSpPr>
        <p:spPr>
          <a:xfrm>
            <a:off x="7712364" y="1548194"/>
            <a:ext cx="1173017" cy="1866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左 12">
            <a:extLst>
              <a:ext uri="{FF2B5EF4-FFF2-40B4-BE49-F238E27FC236}">
                <a16:creationId xmlns:a16="http://schemas.microsoft.com/office/drawing/2014/main" id="{2E788C3E-8DF4-4B40-B7ED-46C78CE24B32}"/>
              </a:ext>
            </a:extLst>
          </p:cNvPr>
          <p:cNvSpPr/>
          <p:nvPr/>
        </p:nvSpPr>
        <p:spPr>
          <a:xfrm rot="19382828">
            <a:off x="6269177" y="3396413"/>
            <a:ext cx="1495915" cy="324421"/>
          </a:xfrm>
          <a:custGeom>
            <a:avLst/>
            <a:gdLst>
              <a:gd name="connsiteX0" fmla="*/ 0 w 1173017"/>
              <a:gd name="connsiteY0" fmla="*/ 234479 h 468957"/>
              <a:gd name="connsiteX1" fmla="*/ 234479 w 1173017"/>
              <a:gd name="connsiteY1" fmla="*/ 0 h 468957"/>
              <a:gd name="connsiteX2" fmla="*/ 234479 w 1173017"/>
              <a:gd name="connsiteY2" fmla="*/ 117239 h 468957"/>
              <a:gd name="connsiteX3" fmla="*/ 1173017 w 1173017"/>
              <a:gd name="connsiteY3" fmla="*/ 117239 h 468957"/>
              <a:gd name="connsiteX4" fmla="*/ 1173017 w 1173017"/>
              <a:gd name="connsiteY4" fmla="*/ 351718 h 468957"/>
              <a:gd name="connsiteX5" fmla="*/ 234479 w 1173017"/>
              <a:gd name="connsiteY5" fmla="*/ 351718 h 468957"/>
              <a:gd name="connsiteX6" fmla="*/ 234479 w 1173017"/>
              <a:gd name="connsiteY6" fmla="*/ 468957 h 468957"/>
              <a:gd name="connsiteX7" fmla="*/ 0 w 1173017"/>
              <a:gd name="connsiteY7" fmla="*/ 234479 h 468957"/>
              <a:gd name="connsiteX0" fmla="*/ 0 w 1173017"/>
              <a:gd name="connsiteY0" fmla="*/ 234479 h 468957"/>
              <a:gd name="connsiteX1" fmla="*/ 234479 w 1173017"/>
              <a:gd name="connsiteY1" fmla="*/ 0 h 468957"/>
              <a:gd name="connsiteX2" fmla="*/ 234479 w 1173017"/>
              <a:gd name="connsiteY2" fmla="*/ 117239 h 468957"/>
              <a:gd name="connsiteX3" fmla="*/ 1173017 w 1173017"/>
              <a:gd name="connsiteY3" fmla="*/ 117239 h 468957"/>
              <a:gd name="connsiteX4" fmla="*/ 234479 w 1173017"/>
              <a:gd name="connsiteY4" fmla="*/ 351718 h 468957"/>
              <a:gd name="connsiteX5" fmla="*/ 234479 w 1173017"/>
              <a:gd name="connsiteY5" fmla="*/ 468957 h 468957"/>
              <a:gd name="connsiteX6" fmla="*/ 0 w 1173017"/>
              <a:gd name="connsiteY6" fmla="*/ 234479 h 468957"/>
              <a:gd name="connsiteX0" fmla="*/ 0 w 1173971"/>
              <a:gd name="connsiteY0" fmla="*/ 234479 h 468957"/>
              <a:gd name="connsiteX1" fmla="*/ 234479 w 1173971"/>
              <a:gd name="connsiteY1" fmla="*/ 0 h 468957"/>
              <a:gd name="connsiteX2" fmla="*/ 234479 w 1173971"/>
              <a:gd name="connsiteY2" fmla="*/ 117239 h 468957"/>
              <a:gd name="connsiteX3" fmla="*/ 1173971 w 1173971"/>
              <a:gd name="connsiteY3" fmla="*/ 247858 h 468957"/>
              <a:gd name="connsiteX4" fmla="*/ 234479 w 1173971"/>
              <a:gd name="connsiteY4" fmla="*/ 351718 h 468957"/>
              <a:gd name="connsiteX5" fmla="*/ 234479 w 1173971"/>
              <a:gd name="connsiteY5" fmla="*/ 468957 h 468957"/>
              <a:gd name="connsiteX6" fmla="*/ 0 w 1173971"/>
              <a:gd name="connsiteY6" fmla="*/ 234479 h 468957"/>
              <a:gd name="connsiteX0" fmla="*/ 0 w 1173971"/>
              <a:gd name="connsiteY0" fmla="*/ 234479 h 468957"/>
              <a:gd name="connsiteX1" fmla="*/ 234479 w 1173971"/>
              <a:gd name="connsiteY1" fmla="*/ 0 h 468957"/>
              <a:gd name="connsiteX2" fmla="*/ 234479 w 1173971"/>
              <a:gd name="connsiteY2" fmla="*/ 117239 h 468957"/>
              <a:gd name="connsiteX3" fmla="*/ 1173971 w 1173971"/>
              <a:gd name="connsiteY3" fmla="*/ 247858 h 468957"/>
              <a:gd name="connsiteX4" fmla="*/ 234479 w 1173971"/>
              <a:gd name="connsiteY4" fmla="*/ 351718 h 468957"/>
              <a:gd name="connsiteX5" fmla="*/ 234479 w 1173971"/>
              <a:gd name="connsiteY5" fmla="*/ 468957 h 468957"/>
              <a:gd name="connsiteX6" fmla="*/ 0 w 1173971"/>
              <a:gd name="connsiteY6" fmla="*/ 234479 h 468957"/>
              <a:gd name="connsiteX0" fmla="*/ 0 w 1173971"/>
              <a:gd name="connsiteY0" fmla="*/ 234479 h 468957"/>
              <a:gd name="connsiteX1" fmla="*/ 234479 w 1173971"/>
              <a:gd name="connsiteY1" fmla="*/ 0 h 468957"/>
              <a:gd name="connsiteX2" fmla="*/ 234479 w 1173971"/>
              <a:gd name="connsiteY2" fmla="*/ 117239 h 468957"/>
              <a:gd name="connsiteX3" fmla="*/ 1173971 w 1173971"/>
              <a:gd name="connsiteY3" fmla="*/ 247858 h 468957"/>
              <a:gd name="connsiteX4" fmla="*/ 234479 w 1173971"/>
              <a:gd name="connsiteY4" fmla="*/ 351718 h 468957"/>
              <a:gd name="connsiteX5" fmla="*/ 234479 w 1173971"/>
              <a:gd name="connsiteY5" fmla="*/ 468957 h 468957"/>
              <a:gd name="connsiteX6" fmla="*/ 0 w 1173971"/>
              <a:gd name="connsiteY6" fmla="*/ 234479 h 46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3971" h="468957">
                <a:moveTo>
                  <a:pt x="0" y="234479"/>
                </a:moveTo>
                <a:lnTo>
                  <a:pt x="234479" y="0"/>
                </a:lnTo>
                <a:lnTo>
                  <a:pt x="234479" y="117239"/>
                </a:lnTo>
                <a:cubicBezTo>
                  <a:pt x="547643" y="160779"/>
                  <a:pt x="638375" y="153692"/>
                  <a:pt x="1173971" y="247858"/>
                </a:cubicBezTo>
                <a:cubicBezTo>
                  <a:pt x="645622" y="329768"/>
                  <a:pt x="547643" y="317098"/>
                  <a:pt x="234479" y="351718"/>
                </a:cubicBezTo>
                <a:lnTo>
                  <a:pt x="234479" y="468957"/>
                </a:lnTo>
                <a:lnTo>
                  <a:pt x="0" y="234479"/>
                </a:lnTo>
                <a:close/>
              </a:path>
            </a:pathLst>
          </a:cu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D4477FD2-8A4C-4559-AAC6-65ABD887F458}"/>
              </a:ext>
            </a:extLst>
          </p:cNvPr>
          <p:cNvSpPr/>
          <p:nvPr/>
        </p:nvSpPr>
        <p:spPr>
          <a:xfrm>
            <a:off x="8885381" y="4141564"/>
            <a:ext cx="2705661" cy="458908"/>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zh-CN" altLang="en-US" b="1" dirty="0">
                <a:solidFill>
                  <a:srgbClr val="FF0000"/>
                </a:solidFill>
                <a:latin typeface="Microsoft YaHei" panose="020B0503020204020204" pitchFamily="34" charset="-122"/>
                <a:ea typeface="Microsoft YaHei" panose="020B0503020204020204" pitchFamily="34" charset="-122"/>
              </a:rPr>
              <a:t>不断融合</a:t>
            </a:r>
            <a:endParaRPr lang="en-US" altLang="zh-CN" b="1" dirty="0">
              <a:solidFill>
                <a:srgbClr val="FF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16184563"/>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6BDFF3F-15BC-474A-B992-B81E293EF33C}"/>
              </a:ext>
            </a:extLst>
          </p:cNvPr>
          <p:cNvSpPr>
            <a:spLocks noGrp="1"/>
          </p:cNvSpPr>
          <p:nvPr>
            <p:ph type="sldNum" sz="quarter" idx="4294967295"/>
          </p:nvPr>
        </p:nvSpPr>
        <p:spPr>
          <a:xfrm>
            <a:off x="11277600" y="6356351"/>
            <a:ext cx="914401" cy="365125"/>
          </a:xfrm>
          <a:prstGeom prst="rect">
            <a:avLst/>
          </a:prstGeom>
        </p:spPr>
        <p:txBody>
          <a:bodyPr/>
          <a:lstStyle/>
          <a:p>
            <a:fld id="{72C88C01-EF0A-BE49-9F96-21AFAEFD178F}" type="slidenum">
              <a:rPr kumimoji="1" lang="zh-CN" altLang="en-US" smtClean="0"/>
              <a:pPr/>
              <a:t>27</a:t>
            </a:fld>
            <a:endParaRPr kumimoji="1" lang="zh-CN" altLang="en-US" dirty="0"/>
          </a:p>
        </p:txBody>
      </p:sp>
      <p:sp>
        <p:nvSpPr>
          <p:cNvPr id="5" name="文本框 4">
            <a:extLst>
              <a:ext uri="{FF2B5EF4-FFF2-40B4-BE49-F238E27FC236}">
                <a16:creationId xmlns:a16="http://schemas.microsoft.com/office/drawing/2014/main" id="{322E1883-4FF6-9745-9FE7-868B82FA3E12}"/>
              </a:ext>
            </a:extLst>
          </p:cNvPr>
          <p:cNvSpPr txBox="1"/>
          <p:nvPr/>
        </p:nvSpPr>
        <p:spPr>
          <a:xfrm>
            <a:off x="5294314" y="214026"/>
            <a:ext cx="1825884" cy="523220"/>
          </a:xfrm>
          <a:prstGeom prst="rect">
            <a:avLst/>
          </a:prstGeom>
          <a:noFill/>
        </p:spPr>
        <p:txBody>
          <a:bodyPr wrap="square" rtlCol="0">
            <a:spAutoFit/>
          </a:bodyPr>
          <a:lstStyle/>
          <a:p>
            <a:r>
              <a:rPr kumimoji="1" lang="zh-CN" altLang="en-US" sz="2800" b="1" dirty="0">
                <a:latin typeface="Microsoft YaHei" panose="020B0503020204020204" pitchFamily="34" charset="-122"/>
                <a:ea typeface="Microsoft YaHei" panose="020B0503020204020204" pitchFamily="34" charset="-122"/>
              </a:rPr>
              <a:t>实施细节</a:t>
            </a:r>
            <a:endParaRPr kumimoji="1" lang="en-US" altLang="zh-CN" sz="2800" b="1" dirty="0">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9CC97C0F-7EB9-5A49-B534-623EACCF7719}"/>
              </a:ext>
            </a:extLst>
          </p:cNvPr>
          <p:cNvSpPr/>
          <p:nvPr/>
        </p:nvSpPr>
        <p:spPr>
          <a:xfrm>
            <a:off x="793980" y="1034001"/>
            <a:ext cx="2161659" cy="458908"/>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ct val="150000"/>
              </a:lnSpc>
            </a:pPr>
            <a:r>
              <a:rPr lang="en-US" altLang="zh-CN" b="1" dirty="0" err="1">
                <a:solidFill>
                  <a:srgbClr val="003B87"/>
                </a:solidFill>
                <a:latin typeface="Microsoft YaHei" panose="020B0503020204020204" pitchFamily="34" charset="-122"/>
                <a:ea typeface="Microsoft YaHei" panose="020B0503020204020204" pitchFamily="34" charset="-122"/>
              </a:rPr>
              <a:t>HRNet</a:t>
            </a:r>
            <a:r>
              <a:rPr lang="zh-CN" altLang="en-US" b="1" dirty="0">
                <a:solidFill>
                  <a:srgbClr val="003B87"/>
                </a:solidFill>
                <a:latin typeface="Microsoft YaHei" panose="020B0503020204020204" pitchFamily="34" charset="-122"/>
                <a:ea typeface="Microsoft YaHei" panose="020B0503020204020204" pitchFamily="34" charset="-122"/>
              </a:rPr>
              <a:t>表达头：</a:t>
            </a:r>
            <a:endParaRPr lang="en-US" altLang="zh-CN" dirty="0">
              <a:solidFill>
                <a:srgbClr val="003B87"/>
              </a:solidFill>
              <a:latin typeface="Microsoft YaHei" panose="020B0503020204020204" pitchFamily="34" charset="-122"/>
              <a:ea typeface="Microsoft YaHei" panose="020B0503020204020204" pitchFamily="34" charset="-122"/>
            </a:endParaRPr>
          </a:p>
        </p:txBody>
      </p:sp>
      <p:sp>
        <p:nvSpPr>
          <p:cNvPr id="10" name="矩形 9">
            <a:extLst>
              <a:ext uri="{FF2B5EF4-FFF2-40B4-BE49-F238E27FC236}">
                <a16:creationId xmlns:a16="http://schemas.microsoft.com/office/drawing/2014/main" id="{A311B6C9-B3FF-7E42-B03C-24A923848833}"/>
              </a:ext>
            </a:extLst>
          </p:cNvPr>
          <p:cNvSpPr/>
          <p:nvPr/>
        </p:nvSpPr>
        <p:spPr>
          <a:xfrm>
            <a:off x="354210" y="6369636"/>
            <a:ext cx="7775802" cy="33855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600" b="0" i="1" dirty="0" err="1">
                <a:solidFill>
                  <a:srgbClr val="333333"/>
                </a:solidFill>
                <a:effectLst/>
                <a:latin typeface="Arial" panose="020B0604020202020204" pitchFamily="34" charset="0"/>
                <a:cs typeface="Arial" panose="020B0604020202020204" pitchFamily="34" charset="0"/>
              </a:rPr>
              <a:t>doi</a:t>
            </a:r>
            <a:r>
              <a:rPr lang="en-US" altLang="zh-CN" sz="1600" b="0" i="1" dirty="0">
                <a:solidFill>
                  <a:srgbClr val="333333"/>
                </a:solidFill>
                <a:effectLst/>
                <a:latin typeface="Arial" panose="020B0604020202020204" pitchFamily="34" charset="0"/>
                <a:cs typeface="Arial" panose="020B0604020202020204" pitchFamily="34" charset="0"/>
              </a:rPr>
              <a:t>: 10.1109/TPAMI.2020.2983686.</a:t>
            </a:r>
            <a:endParaRPr lang="zh-CN" altLang="en-US" sz="1600" i="1" dirty="0">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2D320432-85B9-461D-B17D-215011095E36}"/>
              </a:ext>
            </a:extLst>
          </p:cNvPr>
          <p:cNvPicPr>
            <a:picLocks noChangeAspect="1"/>
          </p:cNvPicPr>
          <p:nvPr/>
        </p:nvPicPr>
        <p:blipFill>
          <a:blip r:embed="rId3"/>
          <a:stretch>
            <a:fillRect/>
          </a:stretch>
        </p:blipFill>
        <p:spPr>
          <a:xfrm>
            <a:off x="700087" y="1905547"/>
            <a:ext cx="10782300" cy="2133600"/>
          </a:xfrm>
          <a:prstGeom prst="rect">
            <a:avLst/>
          </a:prstGeom>
        </p:spPr>
      </p:pic>
      <p:sp>
        <p:nvSpPr>
          <p:cNvPr id="7" name="文本框 6">
            <a:extLst>
              <a:ext uri="{FF2B5EF4-FFF2-40B4-BE49-F238E27FC236}">
                <a16:creationId xmlns:a16="http://schemas.microsoft.com/office/drawing/2014/main" id="{802D9AF2-4820-4D3A-B03B-CBE66CB2EFB8}"/>
              </a:ext>
            </a:extLst>
          </p:cNvPr>
          <p:cNvSpPr txBox="1"/>
          <p:nvPr/>
        </p:nvSpPr>
        <p:spPr>
          <a:xfrm>
            <a:off x="2252909" y="4174993"/>
            <a:ext cx="1217673" cy="369332"/>
          </a:xfrm>
          <a:prstGeom prst="rect">
            <a:avLst/>
          </a:prstGeom>
          <a:noFill/>
        </p:spPr>
        <p:txBody>
          <a:bodyPr wrap="square" rtlCol="0">
            <a:spAutoFit/>
          </a:bodyPr>
          <a:lstStyle/>
          <a:p>
            <a:r>
              <a:rPr lang="en-US" altLang="zh-CN" dirty="0"/>
              <a:t>HRVNetV1</a:t>
            </a:r>
            <a:endParaRPr lang="zh-CN" altLang="en-US" dirty="0"/>
          </a:p>
        </p:txBody>
      </p:sp>
      <p:sp>
        <p:nvSpPr>
          <p:cNvPr id="9" name="文本框 8">
            <a:extLst>
              <a:ext uri="{FF2B5EF4-FFF2-40B4-BE49-F238E27FC236}">
                <a16:creationId xmlns:a16="http://schemas.microsoft.com/office/drawing/2014/main" id="{E90522D0-4B81-4223-A30B-63AF588420D0}"/>
              </a:ext>
            </a:extLst>
          </p:cNvPr>
          <p:cNvSpPr txBox="1"/>
          <p:nvPr/>
        </p:nvSpPr>
        <p:spPr>
          <a:xfrm>
            <a:off x="5482400" y="4174993"/>
            <a:ext cx="1217673" cy="369332"/>
          </a:xfrm>
          <a:prstGeom prst="rect">
            <a:avLst/>
          </a:prstGeom>
          <a:noFill/>
        </p:spPr>
        <p:txBody>
          <a:bodyPr wrap="square" rtlCol="0">
            <a:spAutoFit/>
          </a:bodyPr>
          <a:lstStyle/>
          <a:p>
            <a:r>
              <a:rPr lang="en-US" altLang="zh-CN" dirty="0"/>
              <a:t>HRVNetV2</a:t>
            </a:r>
            <a:endParaRPr lang="zh-CN" altLang="en-US" dirty="0"/>
          </a:p>
        </p:txBody>
      </p:sp>
      <p:sp>
        <p:nvSpPr>
          <p:cNvPr id="11" name="文本框 10">
            <a:extLst>
              <a:ext uri="{FF2B5EF4-FFF2-40B4-BE49-F238E27FC236}">
                <a16:creationId xmlns:a16="http://schemas.microsoft.com/office/drawing/2014/main" id="{43CCFDEE-2D18-4399-B8E6-2F5F557A37D1}"/>
              </a:ext>
            </a:extLst>
          </p:cNvPr>
          <p:cNvSpPr txBox="1"/>
          <p:nvPr/>
        </p:nvSpPr>
        <p:spPr>
          <a:xfrm>
            <a:off x="8974654" y="4174993"/>
            <a:ext cx="1370073" cy="369332"/>
          </a:xfrm>
          <a:prstGeom prst="rect">
            <a:avLst/>
          </a:prstGeom>
          <a:noFill/>
        </p:spPr>
        <p:txBody>
          <a:bodyPr wrap="square" rtlCol="0">
            <a:spAutoFit/>
          </a:bodyPr>
          <a:lstStyle/>
          <a:p>
            <a:r>
              <a:rPr lang="en-US" altLang="zh-CN" dirty="0">
                <a:solidFill>
                  <a:srgbClr val="FF0000"/>
                </a:solidFill>
              </a:rPr>
              <a:t>HRVNetV2p</a:t>
            </a:r>
            <a:endParaRPr lang="zh-CN" altLang="en-US" dirty="0">
              <a:solidFill>
                <a:srgbClr val="FF0000"/>
              </a:solidFill>
            </a:endParaRPr>
          </a:p>
        </p:txBody>
      </p:sp>
      <p:sp>
        <p:nvSpPr>
          <p:cNvPr id="12" name="文本框 11">
            <a:extLst>
              <a:ext uri="{FF2B5EF4-FFF2-40B4-BE49-F238E27FC236}">
                <a16:creationId xmlns:a16="http://schemas.microsoft.com/office/drawing/2014/main" id="{21925FEA-C740-4735-B955-0A555915FC58}"/>
              </a:ext>
            </a:extLst>
          </p:cNvPr>
          <p:cNvSpPr txBox="1"/>
          <p:nvPr/>
        </p:nvSpPr>
        <p:spPr>
          <a:xfrm>
            <a:off x="1874810" y="4666886"/>
            <a:ext cx="1801263" cy="923330"/>
          </a:xfrm>
          <a:prstGeom prst="rect">
            <a:avLst/>
          </a:prstGeom>
          <a:noFill/>
        </p:spPr>
        <p:txBody>
          <a:bodyPr wrap="square" rtlCol="0">
            <a:spAutoFit/>
          </a:bodyPr>
          <a:lstStyle/>
          <a:p>
            <a:r>
              <a:rPr lang="zh-CN" altLang="en-US" dirty="0"/>
              <a:t>只输出高分辨率卷积流计算得到的高分辨率特征</a:t>
            </a:r>
          </a:p>
        </p:txBody>
      </p:sp>
      <p:sp>
        <p:nvSpPr>
          <p:cNvPr id="13" name="文本框 12">
            <a:extLst>
              <a:ext uri="{FF2B5EF4-FFF2-40B4-BE49-F238E27FC236}">
                <a16:creationId xmlns:a16="http://schemas.microsoft.com/office/drawing/2014/main" id="{38377377-832B-4ABD-9EE1-BA19E1E9645E}"/>
              </a:ext>
            </a:extLst>
          </p:cNvPr>
          <p:cNvSpPr txBox="1"/>
          <p:nvPr/>
        </p:nvSpPr>
        <p:spPr>
          <a:xfrm>
            <a:off x="5240285" y="4680171"/>
            <a:ext cx="1933942" cy="923330"/>
          </a:xfrm>
          <a:prstGeom prst="rect">
            <a:avLst/>
          </a:prstGeom>
          <a:noFill/>
        </p:spPr>
        <p:txBody>
          <a:bodyPr wrap="square" rtlCol="0">
            <a:spAutoFit/>
          </a:bodyPr>
          <a:lstStyle/>
          <a:p>
            <a:r>
              <a:rPr lang="zh-CN" altLang="en-US" b="1" dirty="0">
                <a:solidFill>
                  <a:srgbClr val="FF0000"/>
                </a:solidFill>
              </a:rPr>
              <a:t>串联</a:t>
            </a:r>
            <a:r>
              <a:rPr lang="zh-CN" altLang="en-US" dirty="0"/>
              <a:t>所有高分辨率到低分辨率并行流的输出特征</a:t>
            </a:r>
          </a:p>
        </p:txBody>
      </p:sp>
      <p:sp>
        <p:nvSpPr>
          <p:cNvPr id="14" name="文本框 13">
            <a:extLst>
              <a:ext uri="{FF2B5EF4-FFF2-40B4-BE49-F238E27FC236}">
                <a16:creationId xmlns:a16="http://schemas.microsoft.com/office/drawing/2014/main" id="{A751658D-EB1A-4147-B188-BE433CD9F4A1}"/>
              </a:ext>
            </a:extLst>
          </p:cNvPr>
          <p:cNvSpPr txBox="1"/>
          <p:nvPr/>
        </p:nvSpPr>
        <p:spPr>
          <a:xfrm>
            <a:off x="8738439" y="4673528"/>
            <a:ext cx="1933942" cy="923330"/>
          </a:xfrm>
          <a:prstGeom prst="rect">
            <a:avLst/>
          </a:prstGeom>
          <a:noFill/>
        </p:spPr>
        <p:txBody>
          <a:bodyPr wrap="square" rtlCol="0">
            <a:spAutoFit/>
          </a:bodyPr>
          <a:lstStyle/>
          <a:p>
            <a:r>
              <a:rPr lang="zh-CN" altLang="en-US" dirty="0"/>
              <a:t>降采样</a:t>
            </a:r>
            <a:r>
              <a:rPr lang="en-US" altLang="zh-CN" dirty="0"/>
              <a:t>V2</a:t>
            </a:r>
            <a:r>
              <a:rPr lang="zh-CN" altLang="en-US" dirty="0"/>
              <a:t>输出结果，构建特征金字塔</a:t>
            </a:r>
            <a:r>
              <a:rPr lang="zh-CN" altLang="en-US" b="1" dirty="0">
                <a:solidFill>
                  <a:srgbClr val="FF0000"/>
                </a:solidFill>
              </a:rPr>
              <a:t>多层次表达</a:t>
            </a:r>
            <a:endParaRPr lang="zh-CN" altLang="en-US" dirty="0"/>
          </a:p>
        </p:txBody>
      </p:sp>
      <p:sp>
        <p:nvSpPr>
          <p:cNvPr id="15" name="文本框 14">
            <a:extLst>
              <a:ext uri="{FF2B5EF4-FFF2-40B4-BE49-F238E27FC236}">
                <a16:creationId xmlns:a16="http://schemas.microsoft.com/office/drawing/2014/main" id="{BFD7BB52-55C6-4868-A221-4D9CDD7F3FDB}"/>
              </a:ext>
            </a:extLst>
          </p:cNvPr>
          <p:cNvSpPr txBox="1"/>
          <p:nvPr/>
        </p:nvSpPr>
        <p:spPr>
          <a:xfrm>
            <a:off x="2070039" y="1643382"/>
            <a:ext cx="1583411" cy="369332"/>
          </a:xfrm>
          <a:prstGeom prst="rect">
            <a:avLst/>
          </a:prstGeom>
          <a:noFill/>
        </p:spPr>
        <p:txBody>
          <a:bodyPr wrap="square" rtlCol="0">
            <a:spAutoFit/>
          </a:bodyPr>
          <a:lstStyle/>
          <a:p>
            <a:r>
              <a:rPr lang="zh-CN" altLang="en-US" b="1" dirty="0"/>
              <a:t>人体姿态估计</a:t>
            </a:r>
          </a:p>
        </p:txBody>
      </p:sp>
      <p:sp>
        <p:nvSpPr>
          <p:cNvPr id="16" name="文本框 15">
            <a:extLst>
              <a:ext uri="{FF2B5EF4-FFF2-40B4-BE49-F238E27FC236}">
                <a16:creationId xmlns:a16="http://schemas.microsoft.com/office/drawing/2014/main" id="{60A90303-2566-4720-8B69-38AF9276D7DC}"/>
              </a:ext>
            </a:extLst>
          </p:cNvPr>
          <p:cNvSpPr txBox="1"/>
          <p:nvPr/>
        </p:nvSpPr>
        <p:spPr>
          <a:xfrm>
            <a:off x="5633530" y="1643382"/>
            <a:ext cx="1147452" cy="369332"/>
          </a:xfrm>
          <a:prstGeom prst="rect">
            <a:avLst/>
          </a:prstGeom>
          <a:noFill/>
        </p:spPr>
        <p:txBody>
          <a:bodyPr wrap="square" rtlCol="0">
            <a:spAutoFit/>
          </a:bodyPr>
          <a:lstStyle/>
          <a:p>
            <a:r>
              <a:rPr lang="zh-CN" altLang="en-US" b="1" dirty="0"/>
              <a:t>图像分割</a:t>
            </a:r>
          </a:p>
        </p:txBody>
      </p:sp>
      <p:sp>
        <p:nvSpPr>
          <p:cNvPr id="17" name="文本框 16">
            <a:extLst>
              <a:ext uri="{FF2B5EF4-FFF2-40B4-BE49-F238E27FC236}">
                <a16:creationId xmlns:a16="http://schemas.microsoft.com/office/drawing/2014/main" id="{0F725D74-27FF-4D27-85DD-0A1DBDA0545F}"/>
              </a:ext>
            </a:extLst>
          </p:cNvPr>
          <p:cNvSpPr txBox="1"/>
          <p:nvPr/>
        </p:nvSpPr>
        <p:spPr>
          <a:xfrm>
            <a:off x="9085964" y="1643758"/>
            <a:ext cx="1147452" cy="369332"/>
          </a:xfrm>
          <a:prstGeom prst="rect">
            <a:avLst/>
          </a:prstGeom>
          <a:noFill/>
        </p:spPr>
        <p:txBody>
          <a:bodyPr wrap="square" rtlCol="0">
            <a:spAutoFit/>
          </a:bodyPr>
          <a:lstStyle/>
          <a:p>
            <a:r>
              <a:rPr lang="zh-CN" altLang="en-US" b="1" dirty="0"/>
              <a:t>目标检测</a:t>
            </a:r>
          </a:p>
        </p:txBody>
      </p:sp>
    </p:spTree>
    <p:extLst>
      <p:ext uri="{BB962C8B-B14F-4D97-AF65-F5344CB8AC3E}">
        <p14:creationId xmlns:p14="http://schemas.microsoft.com/office/powerpoint/2010/main" val="2247370372"/>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6BDFF3F-15BC-474A-B992-B81E293EF33C}"/>
              </a:ext>
            </a:extLst>
          </p:cNvPr>
          <p:cNvSpPr>
            <a:spLocks noGrp="1"/>
          </p:cNvSpPr>
          <p:nvPr>
            <p:ph type="sldNum" sz="quarter" idx="4294967295"/>
          </p:nvPr>
        </p:nvSpPr>
        <p:spPr>
          <a:xfrm>
            <a:off x="11277600" y="6356351"/>
            <a:ext cx="914401" cy="365125"/>
          </a:xfrm>
          <a:prstGeom prst="rect">
            <a:avLst/>
          </a:prstGeom>
        </p:spPr>
        <p:txBody>
          <a:bodyPr/>
          <a:lstStyle/>
          <a:p>
            <a:fld id="{72C88C01-EF0A-BE49-9F96-21AFAEFD178F}" type="slidenum">
              <a:rPr kumimoji="1" lang="zh-CN" altLang="en-US" smtClean="0"/>
              <a:pPr/>
              <a:t>28</a:t>
            </a:fld>
            <a:endParaRPr kumimoji="1" lang="zh-CN" altLang="en-US" dirty="0"/>
          </a:p>
        </p:txBody>
      </p:sp>
      <p:sp>
        <p:nvSpPr>
          <p:cNvPr id="5" name="文本框 4">
            <a:extLst>
              <a:ext uri="{FF2B5EF4-FFF2-40B4-BE49-F238E27FC236}">
                <a16:creationId xmlns:a16="http://schemas.microsoft.com/office/drawing/2014/main" id="{322E1883-4FF6-9745-9FE7-868B82FA3E12}"/>
              </a:ext>
            </a:extLst>
          </p:cNvPr>
          <p:cNvSpPr txBox="1"/>
          <p:nvPr/>
        </p:nvSpPr>
        <p:spPr>
          <a:xfrm>
            <a:off x="5294314" y="214026"/>
            <a:ext cx="1825884" cy="523220"/>
          </a:xfrm>
          <a:prstGeom prst="rect">
            <a:avLst/>
          </a:prstGeom>
          <a:noFill/>
        </p:spPr>
        <p:txBody>
          <a:bodyPr wrap="square" rtlCol="0">
            <a:spAutoFit/>
          </a:bodyPr>
          <a:lstStyle/>
          <a:p>
            <a:r>
              <a:rPr kumimoji="1" lang="zh-CN" altLang="en-US" sz="2800" b="1" dirty="0">
                <a:latin typeface="Microsoft YaHei" panose="020B0503020204020204" pitchFamily="34" charset="-122"/>
                <a:ea typeface="Microsoft YaHei" panose="020B0503020204020204" pitchFamily="34" charset="-122"/>
              </a:rPr>
              <a:t>实施细节</a:t>
            </a:r>
            <a:endParaRPr kumimoji="1" lang="en-US" altLang="zh-CN" sz="2800" b="1" dirty="0">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9CC97C0F-7EB9-5A49-B534-623EACCF7719}"/>
              </a:ext>
            </a:extLst>
          </p:cNvPr>
          <p:cNvSpPr/>
          <p:nvPr/>
        </p:nvSpPr>
        <p:spPr>
          <a:xfrm>
            <a:off x="700087" y="1308243"/>
            <a:ext cx="2161659" cy="458908"/>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ct val="150000"/>
              </a:lnSpc>
            </a:pPr>
            <a:r>
              <a:rPr lang="en-US" altLang="zh-CN" b="1" dirty="0" err="1">
                <a:solidFill>
                  <a:srgbClr val="003B87"/>
                </a:solidFill>
                <a:latin typeface="Microsoft YaHei" panose="020B0503020204020204" pitchFamily="34" charset="-122"/>
                <a:ea typeface="Microsoft YaHei" panose="020B0503020204020204" pitchFamily="34" charset="-122"/>
              </a:rPr>
              <a:t>HRNet</a:t>
            </a:r>
            <a:r>
              <a:rPr lang="zh-CN" altLang="en-US" b="1" dirty="0">
                <a:solidFill>
                  <a:srgbClr val="003B87"/>
                </a:solidFill>
                <a:latin typeface="Microsoft YaHei" panose="020B0503020204020204" pitchFamily="34" charset="-122"/>
                <a:ea typeface="Microsoft YaHei" panose="020B0503020204020204" pitchFamily="34" charset="-122"/>
              </a:rPr>
              <a:t>框架实施：</a:t>
            </a:r>
            <a:endParaRPr lang="en-US" altLang="zh-CN" dirty="0">
              <a:solidFill>
                <a:srgbClr val="003B87"/>
              </a:solidFill>
              <a:latin typeface="Microsoft YaHei" panose="020B0503020204020204" pitchFamily="34" charset="-122"/>
              <a:ea typeface="Microsoft YaHei" panose="020B0503020204020204" pitchFamily="34" charset="-122"/>
            </a:endParaRPr>
          </a:p>
        </p:txBody>
      </p:sp>
      <p:sp>
        <p:nvSpPr>
          <p:cNvPr id="10" name="矩形 9">
            <a:extLst>
              <a:ext uri="{FF2B5EF4-FFF2-40B4-BE49-F238E27FC236}">
                <a16:creationId xmlns:a16="http://schemas.microsoft.com/office/drawing/2014/main" id="{A311B6C9-B3FF-7E42-B03C-24A923848833}"/>
              </a:ext>
            </a:extLst>
          </p:cNvPr>
          <p:cNvSpPr/>
          <p:nvPr/>
        </p:nvSpPr>
        <p:spPr>
          <a:xfrm>
            <a:off x="354210" y="6369636"/>
            <a:ext cx="7775802" cy="33855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600" b="0" i="1" dirty="0" err="1">
                <a:solidFill>
                  <a:srgbClr val="333333"/>
                </a:solidFill>
                <a:effectLst/>
                <a:latin typeface="Arial" panose="020B0604020202020204" pitchFamily="34" charset="0"/>
                <a:cs typeface="Arial" panose="020B0604020202020204" pitchFamily="34" charset="0"/>
              </a:rPr>
              <a:t>doi</a:t>
            </a:r>
            <a:r>
              <a:rPr lang="en-US" altLang="zh-CN" sz="1600" b="0" i="1" dirty="0">
                <a:solidFill>
                  <a:srgbClr val="333333"/>
                </a:solidFill>
                <a:effectLst/>
                <a:latin typeface="Arial" panose="020B0604020202020204" pitchFamily="34" charset="0"/>
                <a:cs typeface="Arial" panose="020B0604020202020204" pitchFamily="34" charset="0"/>
              </a:rPr>
              <a:t>: 10.1109/TPAMI.2020.2983686.</a:t>
            </a:r>
            <a:endParaRPr lang="zh-CN" altLang="en-US" sz="1600" i="1" dirty="0">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B618050A-4D10-4200-88CC-9FE9ED330F39}"/>
              </a:ext>
            </a:extLst>
          </p:cNvPr>
          <p:cNvPicPr>
            <a:picLocks noChangeAspect="1"/>
          </p:cNvPicPr>
          <p:nvPr/>
        </p:nvPicPr>
        <p:blipFill>
          <a:blip r:embed="rId3"/>
          <a:stretch>
            <a:fillRect/>
          </a:stretch>
        </p:blipFill>
        <p:spPr>
          <a:xfrm>
            <a:off x="700087" y="1953241"/>
            <a:ext cx="10791825" cy="3200400"/>
          </a:xfrm>
          <a:prstGeom prst="rect">
            <a:avLst/>
          </a:prstGeom>
        </p:spPr>
      </p:pic>
    </p:spTree>
    <p:extLst>
      <p:ext uri="{BB962C8B-B14F-4D97-AF65-F5344CB8AC3E}">
        <p14:creationId xmlns:p14="http://schemas.microsoft.com/office/powerpoint/2010/main" val="1078695819"/>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6BDFF3F-15BC-474A-B992-B81E293EF33C}"/>
              </a:ext>
            </a:extLst>
          </p:cNvPr>
          <p:cNvSpPr>
            <a:spLocks noGrp="1"/>
          </p:cNvSpPr>
          <p:nvPr>
            <p:ph type="sldNum" sz="quarter" idx="4294967295"/>
          </p:nvPr>
        </p:nvSpPr>
        <p:spPr>
          <a:xfrm>
            <a:off x="11277600" y="6356351"/>
            <a:ext cx="914401" cy="365125"/>
          </a:xfrm>
          <a:prstGeom prst="rect">
            <a:avLst/>
          </a:prstGeom>
        </p:spPr>
        <p:txBody>
          <a:bodyPr/>
          <a:lstStyle/>
          <a:p>
            <a:fld id="{72C88C01-EF0A-BE49-9F96-21AFAEFD178F}" type="slidenum">
              <a:rPr kumimoji="1" lang="zh-CN" altLang="en-US" smtClean="0"/>
              <a:pPr/>
              <a:t>29</a:t>
            </a:fld>
            <a:endParaRPr kumimoji="1" lang="zh-CN" altLang="en-US" dirty="0"/>
          </a:p>
        </p:txBody>
      </p:sp>
      <p:sp>
        <p:nvSpPr>
          <p:cNvPr id="5" name="文本框 4">
            <a:extLst>
              <a:ext uri="{FF2B5EF4-FFF2-40B4-BE49-F238E27FC236}">
                <a16:creationId xmlns:a16="http://schemas.microsoft.com/office/drawing/2014/main" id="{322E1883-4FF6-9745-9FE7-868B82FA3E12}"/>
              </a:ext>
            </a:extLst>
          </p:cNvPr>
          <p:cNvSpPr txBox="1"/>
          <p:nvPr/>
        </p:nvSpPr>
        <p:spPr>
          <a:xfrm>
            <a:off x="5294314" y="214026"/>
            <a:ext cx="1825884" cy="523220"/>
          </a:xfrm>
          <a:prstGeom prst="rect">
            <a:avLst/>
          </a:prstGeom>
          <a:noFill/>
        </p:spPr>
        <p:txBody>
          <a:bodyPr wrap="square" rtlCol="0">
            <a:spAutoFit/>
          </a:bodyPr>
          <a:lstStyle/>
          <a:p>
            <a:r>
              <a:rPr kumimoji="1" lang="zh-CN" altLang="en-US" sz="2800" b="1" dirty="0">
                <a:latin typeface="Microsoft YaHei" panose="020B0503020204020204" pitchFamily="34" charset="-122"/>
                <a:ea typeface="Microsoft YaHei" panose="020B0503020204020204" pitchFamily="34" charset="-122"/>
              </a:rPr>
              <a:t>实验结果</a:t>
            </a:r>
            <a:endParaRPr kumimoji="1" lang="en-US" altLang="zh-CN" sz="2800" b="1" dirty="0">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9CC97C0F-7EB9-5A49-B534-623EACCF7719}"/>
              </a:ext>
            </a:extLst>
          </p:cNvPr>
          <p:cNvSpPr/>
          <p:nvPr/>
        </p:nvSpPr>
        <p:spPr>
          <a:xfrm>
            <a:off x="700087" y="1072552"/>
            <a:ext cx="2161659" cy="458908"/>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ct val="150000"/>
              </a:lnSpc>
            </a:pPr>
            <a:r>
              <a:rPr lang="zh-CN" altLang="en-US" b="1" dirty="0">
                <a:solidFill>
                  <a:srgbClr val="003B87"/>
                </a:solidFill>
                <a:latin typeface="Microsoft YaHei" panose="020B0503020204020204" pitchFamily="34" charset="-122"/>
                <a:ea typeface="Microsoft YaHei" panose="020B0503020204020204" pitchFamily="34" charset="-122"/>
              </a:rPr>
              <a:t>人体关键点检测：</a:t>
            </a:r>
            <a:endParaRPr lang="en-US" altLang="zh-CN" dirty="0">
              <a:solidFill>
                <a:srgbClr val="003B87"/>
              </a:solidFill>
              <a:latin typeface="Microsoft YaHei" panose="020B0503020204020204" pitchFamily="34" charset="-122"/>
              <a:ea typeface="Microsoft YaHei" panose="020B0503020204020204" pitchFamily="34" charset="-122"/>
            </a:endParaRPr>
          </a:p>
        </p:txBody>
      </p:sp>
      <p:sp>
        <p:nvSpPr>
          <p:cNvPr id="10" name="矩形 9">
            <a:extLst>
              <a:ext uri="{FF2B5EF4-FFF2-40B4-BE49-F238E27FC236}">
                <a16:creationId xmlns:a16="http://schemas.microsoft.com/office/drawing/2014/main" id="{A311B6C9-B3FF-7E42-B03C-24A923848833}"/>
              </a:ext>
            </a:extLst>
          </p:cNvPr>
          <p:cNvSpPr/>
          <p:nvPr/>
        </p:nvSpPr>
        <p:spPr>
          <a:xfrm>
            <a:off x="354210" y="6369636"/>
            <a:ext cx="7775802" cy="33855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600" b="0" i="1" dirty="0" err="1">
                <a:solidFill>
                  <a:srgbClr val="333333"/>
                </a:solidFill>
                <a:effectLst/>
                <a:latin typeface="Arial" panose="020B0604020202020204" pitchFamily="34" charset="0"/>
                <a:cs typeface="Arial" panose="020B0604020202020204" pitchFamily="34" charset="0"/>
              </a:rPr>
              <a:t>doi</a:t>
            </a:r>
            <a:r>
              <a:rPr lang="en-US" altLang="zh-CN" sz="1600" b="0" i="1" dirty="0">
                <a:solidFill>
                  <a:srgbClr val="333333"/>
                </a:solidFill>
                <a:effectLst/>
                <a:latin typeface="Arial" panose="020B0604020202020204" pitchFamily="34" charset="0"/>
                <a:cs typeface="Arial" panose="020B0604020202020204" pitchFamily="34" charset="0"/>
              </a:rPr>
              <a:t>: 10.1109/TPAMI.2020.2983686.</a:t>
            </a:r>
            <a:endParaRPr lang="zh-CN" altLang="en-US" sz="1600" i="1" dirty="0">
              <a:latin typeface="Arial" panose="020B0604020202020204" pitchFamily="34" charset="0"/>
              <a:cs typeface="Arial" panose="020B0604020202020204" pitchFamily="34" charset="0"/>
            </a:endParaRPr>
          </a:p>
        </p:txBody>
      </p:sp>
      <p:pic>
        <p:nvPicPr>
          <p:cNvPr id="8" name="图片 7">
            <a:extLst>
              <a:ext uri="{FF2B5EF4-FFF2-40B4-BE49-F238E27FC236}">
                <a16:creationId xmlns:a16="http://schemas.microsoft.com/office/drawing/2014/main" id="{B3D5138A-99B0-421B-8288-36607ADFD8BC}"/>
              </a:ext>
            </a:extLst>
          </p:cNvPr>
          <p:cNvPicPr>
            <a:picLocks noChangeAspect="1"/>
          </p:cNvPicPr>
          <p:nvPr/>
        </p:nvPicPr>
        <p:blipFill>
          <a:blip r:embed="rId3"/>
          <a:stretch>
            <a:fillRect/>
          </a:stretch>
        </p:blipFill>
        <p:spPr>
          <a:xfrm>
            <a:off x="1019391" y="1531460"/>
            <a:ext cx="10153218" cy="4464916"/>
          </a:xfrm>
          <a:prstGeom prst="rect">
            <a:avLst/>
          </a:prstGeom>
        </p:spPr>
      </p:pic>
      <p:sp>
        <p:nvSpPr>
          <p:cNvPr id="7" name="矩形 6">
            <a:extLst>
              <a:ext uri="{FF2B5EF4-FFF2-40B4-BE49-F238E27FC236}">
                <a16:creationId xmlns:a16="http://schemas.microsoft.com/office/drawing/2014/main" id="{1BAA567B-6599-4594-9D7C-CF21578C7102}"/>
              </a:ext>
            </a:extLst>
          </p:cNvPr>
          <p:cNvSpPr/>
          <p:nvPr/>
        </p:nvSpPr>
        <p:spPr>
          <a:xfrm>
            <a:off x="7543503" y="5551055"/>
            <a:ext cx="3503188" cy="3786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6292617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C9DC6090-06D1-D344-B90C-84E63823A50E}"/>
              </a:ext>
            </a:extLst>
          </p:cNvPr>
          <p:cNvSpPr txBox="1"/>
          <p:nvPr/>
        </p:nvSpPr>
        <p:spPr>
          <a:xfrm>
            <a:off x="1617257" y="136525"/>
            <a:ext cx="8957485" cy="707886"/>
          </a:xfrm>
          <a:prstGeom prst="rect">
            <a:avLst/>
          </a:prstGeom>
          <a:noFill/>
        </p:spPr>
        <p:txBody>
          <a:bodyPr wrap="square" rtlCol="0">
            <a:spAutoFit/>
          </a:bodyPr>
          <a:lstStyle/>
          <a:p>
            <a:pPr algn="ctr"/>
            <a:r>
              <a:rPr kumimoji="1" lang="zh-CN" altLang="en-US" sz="4000" b="1" dirty="0">
                <a:latin typeface="Times New Roman" panose="02020603050405020304" pitchFamily="18" charset="0"/>
                <a:cs typeface="Times New Roman" panose="02020603050405020304" pitchFamily="18" charset="0"/>
              </a:rPr>
              <a:t>图像分割背景</a:t>
            </a:r>
          </a:p>
        </p:txBody>
      </p:sp>
      <p:sp>
        <p:nvSpPr>
          <p:cNvPr id="9" name="灯片编号占位符 8">
            <a:extLst>
              <a:ext uri="{FF2B5EF4-FFF2-40B4-BE49-F238E27FC236}">
                <a16:creationId xmlns:a16="http://schemas.microsoft.com/office/drawing/2014/main" id="{EF414664-53AD-D549-A289-93F3D0BFEC60}"/>
              </a:ext>
            </a:extLst>
          </p:cNvPr>
          <p:cNvSpPr>
            <a:spLocks noGrp="1"/>
          </p:cNvSpPr>
          <p:nvPr>
            <p:ph type="sldNum" sz="quarter" idx="4294967295"/>
          </p:nvPr>
        </p:nvSpPr>
        <p:spPr>
          <a:xfrm>
            <a:off x="8610600" y="6356350"/>
            <a:ext cx="2743200" cy="365125"/>
          </a:xfrm>
          <a:prstGeom prst="rect">
            <a:avLst/>
          </a:prstGeom>
        </p:spPr>
        <p:txBody>
          <a:bodyPr/>
          <a:lstStyle/>
          <a:p>
            <a:fld id="{72C88C01-EF0A-BE49-9F96-21AFAEFD178F}" type="slidenum">
              <a:rPr kumimoji="1" lang="zh-CN" altLang="en-US" smtClean="0"/>
              <a:pPr/>
              <a:t>3</a:t>
            </a:fld>
            <a:endParaRPr kumimoji="1" lang="zh-CN" altLang="en-US" dirty="0"/>
          </a:p>
        </p:txBody>
      </p:sp>
      <p:sp>
        <p:nvSpPr>
          <p:cNvPr id="8" name="文本框 7">
            <a:extLst>
              <a:ext uri="{FF2B5EF4-FFF2-40B4-BE49-F238E27FC236}">
                <a16:creationId xmlns:a16="http://schemas.microsoft.com/office/drawing/2014/main" id="{A52E9309-0855-4F7A-8C96-7DD332D887C2}"/>
              </a:ext>
            </a:extLst>
          </p:cNvPr>
          <p:cNvSpPr txBox="1"/>
          <p:nvPr/>
        </p:nvSpPr>
        <p:spPr>
          <a:xfrm>
            <a:off x="384630" y="1292056"/>
            <a:ext cx="11054514" cy="3046988"/>
          </a:xfrm>
          <a:prstGeom prst="rect">
            <a:avLst/>
          </a:prstGeom>
          <a:noFill/>
        </p:spPr>
        <p:txBody>
          <a:bodyPr wrap="square" rtlCol="0">
            <a:spAutoFit/>
          </a:bodyPr>
          <a:lstStyle/>
          <a:p>
            <a:r>
              <a:rPr lang="zh-CN" altLang="zh-CN" sz="2400" b="1"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图像分割</a:t>
            </a:r>
            <a:r>
              <a:rPr lang="zh-CN" altLang="zh-CN" sz="2400" b="1" dirty="0">
                <a:effectLst/>
                <a:latin typeface="Times New Roman" panose="02020603050405020304" pitchFamily="18" charset="0"/>
                <a:ea typeface="宋体" panose="02010600030101010101" pitchFamily="2" charset="-122"/>
                <a:cs typeface="宋体" panose="02010600030101010101" pitchFamily="2" charset="-122"/>
              </a:rPr>
              <a:t>是图像处理和计算机视觉方面重要研究课题，在场景理解、医学图像分析、增强现实等领域有着重要的应用价值。</a:t>
            </a:r>
            <a:endParaRPr lang="en-US" altLang="zh-CN" sz="2400" b="1" dirty="0">
              <a:effectLst/>
              <a:latin typeface="Times New Roman" panose="02020603050405020304" pitchFamily="18" charset="0"/>
              <a:ea typeface="宋体" panose="02010600030101010101" pitchFamily="2" charset="-122"/>
              <a:cs typeface="宋体" panose="02010600030101010101" pitchFamily="2" charset="-122"/>
            </a:endParaRPr>
          </a:p>
          <a:p>
            <a:endParaRPr kumimoji="1"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400" b="1" dirty="0">
                <a:effectLst/>
                <a:latin typeface="Times New Roman" panose="02020603050405020304" pitchFamily="18" charset="0"/>
                <a:ea typeface="宋体" panose="02010600030101010101" pitchFamily="2" charset="-122"/>
                <a:cs typeface="宋体" panose="02010600030101010101" pitchFamily="2" charset="-122"/>
              </a:rPr>
              <a:t>近年来主要在图像分割领域应用的深度学习技术包括全卷积网络、基于</a:t>
            </a:r>
            <a:r>
              <a:rPr lang="en-US" altLang="zh-CN" sz="2400" b="1" dirty="0">
                <a:effectLst/>
                <a:latin typeface="Times New Roman" panose="02020603050405020304" pitchFamily="18" charset="0"/>
                <a:ea typeface="宋体" panose="02010600030101010101" pitchFamily="2" charset="-122"/>
                <a:cs typeface="宋体" panose="02010600030101010101" pitchFamily="2" charset="-122"/>
              </a:rPr>
              <a:t>encoder-decoder</a:t>
            </a:r>
            <a:r>
              <a:rPr lang="zh-CN" altLang="zh-CN" sz="2400" b="1" dirty="0">
                <a:effectLst/>
                <a:latin typeface="Times New Roman" panose="02020603050405020304" pitchFamily="18" charset="0"/>
                <a:ea typeface="宋体" panose="02010600030101010101" pitchFamily="2" charset="-122"/>
                <a:cs typeface="宋体" panose="02010600030101010101" pitchFamily="2" charset="-122"/>
              </a:rPr>
              <a:t>模型、基于注意力机制的模型、带有图模型的卷积网络模型、基于多尺度金字塔网络的模型、基于</a:t>
            </a:r>
            <a:r>
              <a:rPr lang="en-US" altLang="zh-CN" sz="2400" b="1" dirty="0">
                <a:effectLst/>
                <a:latin typeface="Times New Roman" panose="02020603050405020304" pitchFamily="18" charset="0"/>
                <a:ea typeface="宋体" panose="02010600030101010101" pitchFamily="2" charset="-122"/>
                <a:cs typeface="宋体" panose="02010600030101010101" pitchFamily="2" charset="-122"/>
              </a:rPr>
              <a:t>R-CNN</a:t>
            </a:r>
            <a:r>
              <a:rPr lang="zh-CN" altLang="zh-CN" sz="2400" b="1" dirty="0">
                <a:effectLst/>
                <a:latin typeface="Times New Roman" panose="02020603050405020304" pitchFamily="18" charset="0"/>
                <a:ea typeface="宋体" panose="02010600030101010101" pitchFamily="2" charset="-122"/>
                <a:cs typeface="宋体" panose="02010600030101010101" pitchFamily="2" charset="-122"/>
              </a:rPr>
              <a:t>网络的模型等。经过讨论分析，本小组成员决定分别从</a:t>
            </a:r>
            <a:r>
              <a:rPr lang="zh-CN" altLang="zh-CN" sz="2400" b="1"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全卷积网络</a:t>
            </a:r>
            <a:r>
              <a:rPr lang="zh-CN" altLang="zh-CN" sz="2400" b="1" dirty="0">
                <a:effectLst/>
                <a:latin typeface="Times New Roman" panose="02020603050405020304" pitchFamily="18" charset="0"/>
                <a:ea typeface="宋体" panose="02010600030101010101" pitchFamily="2" charset="-122"/>
                <a:cs typeface="宋体" panose="02010600030101010101" pitchFamily="2" charset="-122"/>
              </a:rPr>
              <a:t>、</a:t>
            </a:r>
            <a:r>
              <a:rPr lang="zh-CN" altLang="zh-CN" sz="2400" b="1"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基于</a:t>
            </a:r>
            <a:r>
              <a:rPr lang="en-US" altLang="zh-CN" sz="2400" b="1"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encoder-decoder</a:t>
            </a:r>
            <a:r>
              <a:rPr lang="zh-CN" altLang="zh-CN" sz="2400" b="1"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模型</a:t>
            </a:r>
            <a:r>
              <a:rPr lang="zh-CN" altLang="zh-CN" sz="2400" b="1" dirty="0">
                <a:effectLst/>
                <a:latin typeface="Times New Roman" panose="02020603050405020304" pitchFamily="18" charset="0"/>
                <a:ea typeface="宋体" panose="02010600030101010101" pitchFamily="2" charset="-122"/>
                <a:cs typeface="宋体" panose="02010600030101010101" pitchFamily="2" charset="-122"/>
              </a:rPr>
              <a:t>、</a:t>
            </a:r>
            <a:r>
              <a:rPr lang="zh-CN" altLang="zh-CN" sz="2400" b="1"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基于注意力机制</a:t>
            </a:r>
            <a:r>
              <a:rPr lang="zh-CN" altLang="zh-CN" sz="2400" b="1" dirty="0">
                <a:effectLst/>
                <a:latin typeface="Times New Roman" panose="02020603050405020304" pitchFamily="18" charset="0"/>
                <a:ea typeface="宋体" panose="02010600030101010101" pitchFamily="2" charset="-122"/>
                <a:cs typeface="宋体" panose="02010600030101010101" pitchFamily="2" charset="-122"/>
              </a:rPr>
              <a:t>的模型三个方面学习探讨完成图像分割任务的深度学习方法。</a:t>
            </a:r>
            <a:endParaRPr kumimoji="1" lang="zh-CN" altLang="en-US" sz="4800" b="1" dirty="0">
              <a:latin typeface="SimSun" panose="02010600030101010101" pitchFamily="2" charset="-122"/>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184212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6BDFF3F-15BC-474A-B992-B81E293EF33C}"/>
              </a:ext>
            </a:extLst>
          </p:cNvPr>
          <p:cNvSpPr>
            <a:spLocks noGrp="1"/>
          </p:cNvSpPr>
          <p:nvPr>
            <p:ph type="sldNum" sz="quarter" idx="4294967295"/>
          </p:nvPr>
        </p:nvSpPr>
        <p:spPr>
          <a:xfrm>
            <a:off x="11277600" y="6356351"/>
            <a:ext cx="914401" cy="365125"/>
          </a:xfrm>
          <a:prstGeom prst="rect">
            <a:avLst/>
          </a:prstGeom>
        </p:spPr>
        <p:txBody>
          <a:bodyPr/>
          <a:lstStyle/>
          <a:p>
            <a:fld id="{72C88C01-EF0A-BE49-9F96-21AFAEFD178F}" type="slidenum">
              <a:rPr kumimoji="1" lang="zh-CN" altLang="en-US" smtClean="0"/>
              <a:pPr/>
              <a:t>30</a:t>
            </a:fld>
            <a:endParaRPr kumimoji="1" lang="zh-CN" altLang="en-US" dirty="0"/>
          </a:p>
        </p:txBody>
      </p:sp>
      <p:sp>
        <p:nvSpPr>
          <p:cNvPr id="5" name="文本框 4">
            <a:extLst>
              <a:ext uri="{FF2B5EF4-FFF2-40B4-BE49-F238E27FC236}">
                <a16:creationId xmlns:a16="http://schemas.microsoft.com/office/drawing/2014/main" id="{322E1883-4FF6-9745-9FE7-868B82FA3E12}"/>
              </a:ext>
            </a:extLst>
          </p:cNvPr>
          <p:cNvSpPr txBox="1"/>
          <p:nvPr/>
        </p:nvSpPr>
        <p:spPr>
          <a:xfrm>
            <a:off x="5294314" y="214026"/>
            <a:ext cx="1825884" cy="523220"/>
          </a:xfrm>
          <a:prstGeom prst="rect">
            <a:avLst/>
          </a:prstGeom>
          <a:noFill/>
        </p:spPr>
        <p:txBody>
          <a:bodyPr wrap="square" rtlCol="0">
            <a:spAutoFit/>
          </a:bodyPr>
          <a:lstStyle/>
          <a:p>
            <a:r>
              <a:rPr kumimoji="1" lang="zh-CN" altLang="en-US" sz="2800" b="1" dirty="0">
                <a:latin typeface="Microsoft YaHei" panose="020B0503020204020204" pitchFamily="34" charset="-122"/>
                <a:ea typeface="Microsoft YaHei" panose="020B0503020204020204" pitchFamily="34" charset="-122"/>
              </a:rPr>
              <a:t>实验结果</a:t>
            </a:r>
            <a:endParaRPr kumimoji="1" lang="en-US" altLang="zh-CN" sz="2800" b="1" dirty="0">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9CC97C0F-7EB9-5A49-B534-623EACCF7719}"/>
              </a:ext>
            </a:extLst>
          </p:cNvPr>
          <p:cNvSpPr/>
          <p:nvPr/>
        </p:nvSpPr>
        <p:spPr>
          <a:xfrm>
            <a:off x="700087" y="1072552"/>
            <a:ext cx="2161659" cy="458908"/>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ct val="150000"/>
              </a:lnSpc>
            </a:pPr>
            <a:r>
              <a:rPr lang="zh-CN" altLang="en-US" b="1" dirty="0">
                <a:solidFill>
                  <a:srgbClr val="003B87"/>
                </a:solidFill>
                <a:latin typeface="Microsoft YaHei" panose="020B0503020204020204" pitchFamily="34" charset="-122"/>
                <a:ea typeface="Microsoft YaHei" panose="020B0503020204020204" pitchFamily="34" charset="-122"/>
              </a:rPr>
              <a:t>人体关键点检测：</a:t>
            </a:r>
            <a:endParaRPr lang="en-US" altLang="zh-CN" dirty="0">
              <a:solidFill>
                <a:srgbClr val="003B87"/>
              </a:solidFill>
              <a:latin typeface="Microsoft YaHei" panose="020B0503020204020204" pitchFamily="34" charset="-122"/>
              <a:ea typeface="Microsoft YaHei" panose="020B0503020204020204" pitchFamily="34" charset="-122"/>
            </a:endParaRPr>
          </a:p>
        </p:txBody>
      </p:sp>
      <p:sp>
        <p:nvSpPr>
          <p:cNvPr id="10" name="矩形 9">
            <a:extLst>
              <a:ext uri="{FF2B5EF4-FFF2-40B4-BE49-F238E27FC236}">
                <a16:creationId xmlns:a16="http://schemas.microsoft.com/office/drawing/2014/main" id="{A311B6C9-B3FF-7E42-B03C-24A923848833}"/>
              </a:ext>
            </a:extLst>
          </p:cNvPr>
          <p:cNvSpPr/>
          <p:nvPr/>
        </p:nvSpPr>
        <p:spPr>
          <a:xfrm>
            <a:off x="354210" y="6369636"/>
            <a:ext cx="7775802" cy="33855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600" b="0" i="1" dirty="0" err="1">
                <a:solidFill>
                  <a:srgbClr val="333333"/>
                </a:solidFill>
                <a:effectLst/>
                <a:latin typeface="Arial" panose="020B0604020202020204" pitchFamily="34" charset="0"/>
                <a:cs typeface="Arial" panose="020B0604020202020204" pitchFamily="34" charset="0"/>
              </a:rPr>
              <a:t>doi</a:t>
            </a:r>
            <a:r>
              <a:rPr lang="en-US" altLang="zh-CN" sz="1600" b="0" i="1" dirty="0">
                <a:solidFill>
                  <a:srgbClr val="333333"/>
                </a:solidFill>
                <a:effectLst/>
                <a:latin typeface="Arial" panose="020B0604020202020204" pitchFamily="34" charset="0"/>
                <a:cs typeface="Arial" panose="020B0604020202020204" pitchFamily="34" charset="0"/>
              </a:rPr>
              <a:t>: 10.1109/TPAMI.2020.2983686.</a:t>
            </a:r>
            <a:endParaRPr lang="zh-CN" altLang="en-US" sz="1600" i="1" dirty="0">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D65CB6F6-91EE-47F6-ADDF-0EF74722001A}"/>
              </a:ext>
            </a:extLst>
          </p:cNvPr>
          <p:cNvPicPr>
            <a:picLocks noChangeAspect="1"/>
          </p:cNvPicPr>
          <p:nvPr/>
        </p:nvPicPr>
        <p:blipFill>
          <a:blip r:embed="rId3"/>
          <a:stretch>
            <a:fillRect/>
          </a:stretch>
        </p:blipFill>
        <p:spPr>
          <a:xfrm>
            <a:off x="960358" y="1531461"/>
            <a:ext cx="10271283" cy="2066674"/>
          </a:xfrm>
          <a:prstGeom prst="rect">
            <a:avLst/>
          </a:prstGeom>
        </p:spPr>
      </p:pic>
      <p:sp>
        <p:nvSpPr>
          <p:cNvPr id="7" name="矩形 6">
            <a:extLst>
              <a:ext uri="{FF2B5EF4-FFF2-40B4-BE49-F238E27FC236}">
                <a16:creationId xmlns:a16="http://schemas.microsoft.com/office/drawing/2014/main" id="{0D3AE6E6-9A8E-49FB-897C-C46FE6AF026D}"/>
              </a:ext>
            </a:extLst>
          </p:cNvPr>
          <p:cNvSpPr/>
          <p:nvPr/>
        </p:nvSpPr>
        <p:spPr>
          <a:xfrm>
            <a:off x="3151717" y="4151795"/>
            <a:ext cx="6111078" cy="128990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zh-CN" altLang="en-US" b="1" dirty="0">
                <a:solidFill>
                  <a:srgbClr val="FF0000"/>
                </a:solidFill>
                <a:latin typeface="Microsoft YaHei" panose="020B0503020204020204" pitchFamily="34" charset="-122"/>
                <a:ea typeface="Microsoft YaHei" panose="020B0503020204020204" pitchFamily="34" charset="-122"/>
              </a:rPr>
              <a:t>明显优于</a:t>
            </a:r>
            <a:r>
              <a:rPr lang="zh-CN" altLang="en-US" b="1" dirty="0">
                <a:latin typeface="Microsoft YaHei" panose="020B0503020204020204" pitchFamily="34" charset="-122"/>
                <a:ea typeface="Microsoft YaHei" panose="020B0503020204020204" pitchFamily="34" charset="-122"/>
              </a:rPr>
              <a:t>自底向上的方法</a:t>
            </a:r>
            <a:endParaRPr lang="en-US" altLang="zh-CN" b="1" dirty="0">
              <a:latin typeface="Microsoft YaHei" panose="020B0503020204020204" pitchFamily="34" charset="-122"/>
              <a:ea typeface="Microsoft YaHei" panose="020B0503020204020204" pitchFamily="34" charset="-122"/>
            </a:endParaRPr>
          </a:p>
          <a:p>
            <a:pPr algn="ctr">
              <a:lnSpc>
                <a:spcPct val="150000"/>
              </a:lnSpc>
            </a:pPr>
            <a:r>
              <a:rPr lang="zh-CN" altLang="en-US" b="1" dirty="0">
                <a:latin typeface="Microsoft YaHei" panose="020B0503020204020204" pitchFamily="34" charset="-122"/>
                <a:ea typeface="Microsoft YaHei" panose="020B0503020204020204" pitchFamily="34" charset="-122"/>
              </a:rPr>
              <a:t>小网络在检测精度、模型尺寸和计算复杂度方面</a:t>
            </a:r>
            <a:r>
              <a:rPr lang="zh-CN" altLang="en-US" b="1" dirty="0">
                <a:solidFill>
                  <a:srgbClr val="FF0000"/>
                </a:solidFill>
                <a:latin typeface="Microsoft YaHei" panose="020B0503020204020204" pitchFamily="34" charset="-122"/>
                <a:ea typeface="Microsoft YaHei" panose="020B0503020204020204" pitchFamily="34" charset="-122"/>
              </a:rPr>
              <a:t>更有优势</a:t>
            </a:r>
            <a:endParaRPr lang="en-US" altLang="zh-CN" b="1" dirty="0">
              <a:solidFill>
                <a:srgbClr val="FF0000"/>
              </a:solidFill>
              <a:latin typeface="Microsoft YaHei" panose="020B0503020204020204" pitchFamily="34" charset="-122"/>
              <a:ea typeface="Microsoft YaHei" panose="020B0503020204020204" pitchFamily="34" charset="-122"/>
            </a:endParaRPr>
          </a:p>
          <a:p>
            <a:pPr algn="ctr">
              <a:lnSpc>
                <a:spcPct val="150000"/>
              </a:lnSpc>
            </a:pPr>
            <a:r>
              <a:rPr lang="zh-CN" altLang="en-US" b="1" dirty="0">
                <a:latin typeface="Microsoft YaHei" panose="020B0503020204020204" pitchFamily="34" charset="-122"/>
                <a:ea typeface="Microsoft YaHei" panose="020B0503020204020204" pitchFamily="34" charset="-122"/>
              </a:rPr>
              <a:t>大网络在</a:t>
            </a:r>
            <a:r>
              <a:rPr lang="zh-CN" altLang="en-US" b="1" dirty="0">
                <a:solidFill>
                  <a:srgbClr val="FF0000"/>
                </a:solidFill>
                <a:latin typeface="Microsoft YaHei" panose="020B0503020204020204" pitchFamily="34" charset="-122"/>
                <a:ea typeface="Microsoft YaHei" panose="020B0503020204020204" pitchFamily="34" charset="-122"/>
              </a:rPr>
              <a:t>相同设置下</a:t>
            </a:r>
            <a:r>
              <a:rPr lang="zh-CN" altLang="en-US" b="1" dirty="0">
                <a:latin typeface="Microsoft YaHei" panose="020B0503020204020204" pitchFamily="34" charset="-122"/>
                <a:ea typeface="Microsoft YaHei" panose="020B0503020204020204" pitchFamily="34" charset="-122"/>
              </a:rPr>
              <a:t>检测精度更高</a:t>
            </a:r>
            <a:endParaRPr lang="en-US" altLang="zh-CN"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0031197"/>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6BDFF3F-15BC-474A-B992-B81E293EF33C}"/>
              </a:ext>
            </a:extLst>
          </p:cNvPr>
          <p:cNvSpPr>
            <a:spLocks noGrp="1"/>
          </p:cNvSpPr>
          <p:nvPr>
            <p:ph type="sldNum" sz="quarter" idx="4294967295"/>
          </p:nvPr>
        </p:nvSpPr>
        <p:spPr>
          <a:xfrm>
            <a:off x="11277600" y="6356351"/>
            <a:ext cx="914401" cy="365125"/>
          </a:xfrm>
          <a:prstGeom prst="rect">
            <a:avLst/>
          </a:prstGeom>
        </p:spPr>
        <p:txBody>
          <a:bodyPr/>
          <a:lstStyle/>
          <a:p>
            <a:fld id="{72C88C01-EF0A-BE49-9F96-21AFAEFD178F}" type="slidenum">
              <a:rPr kumimoji="1" lang="zh-CN" altLang="en-US" smtClean="0"/>
              <a:pPr/>
              <a:t>31</a:t>
            </a:fld>
            <a:endParaRPr kumimoji="1" lang="zh-CN" altLang="en-US" dirty="0"/>
          </a:p>
        </p:txBody>
      </p:sp>
      <p:sp>
        <p:nvSpPr>
          <p:cNvPr id="5" name="文本框 4">
            <a:extLst>
              <a:ext uri="{FF2B5EF4-FFF2-40B4-BE49-F238E27FC236}">
                <a16:creationId xmlns:a16="http://schemas.microsoft.com/office/drawing/2014/main" id="{322E1883-4FF6-9745-9FE7-868B82FA3E12}"/>
              </a:ext>
            </a:extLst>
          </p:cNvPr>
          <p:cNvSpPr txBox="1"/>
          <p:nvPr/>
        </p:nvSpPr>
        <p:spPr>
          <a:xfrm>
            <a:off x="5294314" y="214026"/>
            <a:ext cx="1825884" cy="523220"/>
          </a:xfrm>
          <a:prstGeom prst="rect">
            <a:avLst/>
          </a:prstGeom>
          <a:noFill/>
        </p:spPr>
        <p:txBody>
          <a:bodyPr wrap="square" rtlCol="0">
            <a:spAutoFit/>
          </a:bodyPr>
          <a:lstStyle/>
          <a:p>
            <a:r>
              <a:rPr kumimoji="1" lang="zh-CN" altLang="en-US" sz="2800" b="1" dirty="0">
                <a:latin typeface="Microsoft YaHei" panose="020B0503020204020204" pitchFamily="34" charset="-122"/>
                <a:ea typeface="Microsoft YaHei" panose="020B0503020204020204" pitchFamily="34" charset="-122"/>
              </a:rPr>
              <a:t>实验结果</a:t>
            </a:r>
            <a:endParaRPr kumimoji="1" lang="en-US" altLang="zh-CN" sz="2800" b="1" dirty="0">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9CC97C0F-7EB9-5A49-B534-623EACCF7719}"/>
              </a:ext>
            </a:extLst>
          </p:cNvPr>
          <p:cNvSpPr/>
          <p:nvPr/>
        </p:nvSpPr>
        <p:spPr>
          <a:xfrm>
            <a:off x="700087" y="1078789"/>
            <a:ext cx="2161659" cy="458908"/>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ct val="150000"/>
              </a:lnSpc>
            </a:pPr>
            <a:r>
              <a:rPr lang="zh-CN" altLang="en-US" b="1" dirty="0">
                <a:solidFill>
                  <a:srgbClr val="003B87"/>
                </a:solidFill>
                <a:latin typeface="Microsoft YaHei" panose="020B0503020204020204" pitchFamily="34" charset="-122"/>
                <a:ea typeface="Microsoft YaHei" panose="020B0503020204020204" pitchFamily="34" charset="-122"/>
              </a:rPr>
              <a:t>图像分割：</a:t>
            </a:r>
            <a:endParaRPr lang="en-US" altLang="zh-CN" dirty="0">
              <a:solidFill>
                <a:srgbClr val="003B87"/>
              </a:solidFill>
              <a:latin typeface="Microsoft YaHei" panose="020B0503020204020204" pitchFamily="34" charset="-122"/>
              <a:ea typeface="Microsoft YaHei" panose="020B0503020204020204" pitchFamily="34" charset="-122"/>
            </a:endParaRPr>
          </a:p>
        </p:txBody>
      </p:sp>
      <p:sp>
        <p:nvSpPr>
          <p:cNvPr id="10" name="矩形 9">
            <a:extLst>
              <a:ext uri="{FF2B5EF4-FFF2-40B4-BE49-F238E27FC236}">
                <a16:creationId xmlns:a16="http://schemas.microsoft.com/office/drawing/2014/main" id="{A311B6C9-B3FF-7E42-B03C-24A923848833}"/>
              </a:ext>
            </a:extLst>
          </p:cNvPr>
          <p:cNvSpPr/>
          <p:nvPr/>
        </p:nvSpPr>
        <p:spPr>
          <a:xfrm>
            <a:off x="354210" y="6369636"/>
            <a:ext cx="7775802" cy="33855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600" b="0" i="1" dirty="0" err="1">
                <a:solidFill>
                  <a:srgbClr val="333333"/>
                </a:solidFill>
                <a:effectLst/>
                <a:latin typeface="Arial" panose="020B0604020202020204" pitchFamily="34" charset="0"/>
                <a:cs typeface="Arial" panose="020B0604020202020204" pitchFamily="34" charset="0"/>
              </a:rPr>
              <a:t>doi</a:t>
            </a:r>
            <a:r>
              <a:rPr lang="en-US" altLang="zh-CN" sz="1600" b="0" i="1" dirty="0">
                <a:solidFill>
                  <a:srgbClr val="333333"/>
                </a:solidFill>
                <a:effectLst/>
                <a:latin typeface="Arial" panose="020B0604020202020204" pitchFamily="34" charset="0"/>
                <a:cs typeface="Arial" panose="020B0604020202020204" pitchFamily="34" charset="0"/>
              </a:rPr>
              <a:t>: 10.1109/TPAMI.2020.2983686.</a:t>
            </a:r>
            <a:endParaRPr lang="zh-CN" altLang="en-US" sz="1600" i="1" dirty="0">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83DDF689-8DAE-41C3-93A4-DB871B082423}"/>
              </a:ext>
            </a:extLst>
          </p:cNvPr>
          <p:cNvPicPr>
            <a:picLocks noChangeAspect="1"/>
          </p:cNvPicPr>
          <p:nvPr/>
        </p:nvPicPr>
        <p:blipFill>
          <a:blip r:embed="rId3"/>
          <a:stretch>
            <a:fillRect/>
          </a:stretch>
        </p:blipFill>
        <p:spPr>
          <a:xfrm>
            <a:off x="614362" y="1537697"/>
            <a:ext cx="10963275" cy="1781175"/>
          </a:xfrm>
          <a:prstGeom prst="rect">
            <a:avLst/>
          </a:prstGeom>
        </p:spPr>
      </p:pic>
      <p:sp>
        <p:nvSpPr>
          <p:cNvPr id="11" name="矩形 10">
            <a:extLst>
              <a:ext uri="{FF2B5EF4-FFF2-40B4-BE49-F238E27FC236}">
                <a16:creationId xmlns:a16="http://schemas.microsoft.com/office/drawing/2014/main" id="{5D2FEC6F-BCB0-4A3A-87CA-B8BFB6F4C71C}"/>
              </a:ext>
            </a:extLst>
          </p:cNvPr>
          <p:cNvSpPr/>
          <p:nvPr/>
        </p:nvSpPr>
        <p:spPr>
          <a:xfrm>
            <a:off x="5466559" y="3704130"/>
            <a:ext cx="6111078" cy="2536400"/>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en-US" altLang="zh-CN" b="1" dirty="0">
                <a:latin typeface="Microsoft YaHei" panose="020B0503020204020204" pitchFamily="34" charset="-122"/>
                <a:ea typeface="Microsoft YaHei" panose="020B0503020204020204" pitchFamily="34" charset="-122"/>
              </a:rPr>
              <a:t>Cityscapes</a:t>
            </a:r>
            <a:r>
              <a:rPr lang="zh-CN" altLang="en-US" b="1" dirty="0">
                <a:latin typeface="Microsoft YaHei" panose="020B0503020204020204" pitchFamily="34" charset="-122"/>
                <a:ea typeface="Microsoft YaHei" panose="020B0503020204020204" pitchFamily="34" charset="-122"/>
              </a:rPr>
              <a:t>：更</a:t>
            </a:r>
            <a:r>
              <a:rPr lang="zh-CN" altLang="en-US" b="1" dirty="0">
                <a:solidFill>
                  <a:srgbClr val="FF0000"/>
                </a:solidFill>
                <a:latin typeface="Microsoft YaHei" panose="020B0503020204020204" pitchFamily="34" charset="-122"/>
                <a:ea typeface="Microsoft YaHei" panose="020B0503020204020204" pitchFamily="34" charset="-122"/>
              </a:rPr>
              <a:t>小</a:t>
            </a:r>
            <a:r>
              <a:rPr lang="zh-CN" altLang="en-US" b="1" dirty="0">
                <a:latin typeface="Microsoft YaHei" panose="020B0503020204020204" pitchFamily="34" charset="-122"/>
                <a:ea typeface="Microsoft YaHei" panose="020B0503020204020204" pitchFamily="34" charset="-122"/>
              </a:rPr>
              <a:t>的模型尺寸、更</a:t>
            </a:r>
            <a:r>
              <a:rPr lang="zh-CN" altLang="en-US" b="1" dirty="0">
                <a:solidFill>
                  <a:srgbClr val="FF0000"/>
                </a:solidFill>
                <a:latin typeface="Microsoft YaHei" panose="020B0503020204020204" pitchFamily="34" charset="-122"/>
                <a:ea typeface="Microsoft YaHei" panose="020B0503020204020204" pitchFamily="34" charset="-122"/>
              </a:rPr>
              <a:t>低</a:t>
            </a:r>
            <a:r>
              <a:rPr lang="zh-CN" altLang="en-US" b="1" dirty="0">
                <a:latin typeface="Microsoft YaHei" panose="020B0503020204020204" pitchFamily="34" charset="-122"/>
                <a:ea typeface="Microsoft YaHei" panose="020B0503020204020204" pitchFamily="34" charset="-122"/>
              </a:rPr>
              <a:t>的计算复杂度、更</a:t>
            </a:r>
            <a:r>
              <a:rPr lang="zh-CN" altLang="en-US" b="1" dirty="0">
                <a:solidFill>
                  <a:srgbClr val="FF0000"/>
                </a:solidFill>
                <a:latin typeface="Microsoft YaHei" panose="020B0503020204020204" pitchFamily="34" charset="-122"/>
                <a:ea typeface="Microsoft YaHei" panose="020B0503020204020204" pitchFamily="34" charset="-122"/>
              </a:rPr>
              <a:t>高</a:t>
            </a:r>
            <a:r>
              <a:rPr lang="zh-CN" altLang="en-US" b="1" dirty="0">
                <a:latin typeface="Microsoft YaHei" panose="020B0503020204020204" pitchFamily="34" charset="-122"/>
                <a:ea typeface="Microsoft YaHei" panose="020B0503020204020204" pitchFamily="34" charset="-122"/>
              </a:rPr>
              <a:t>    </a:t>
            </a:r>
            <a:r>
              <a:rPr lang="en-US" altLang="zh-CN" b="1" dirty="0">
                <a:latin typeface="Microsoft YaHei" panose="020B0503020204020204" pitchFamily="34" charset="-122"/>
                <a:ea typeface="Microsoft YaHei" panose="020B0503020204020204" pitchFamily="34" charset="-122"/>
              </a:rPr>
              <a:t>	              </a:t>
            </a:r>
            <a:r>
              <a:rPr lang="zh-CN" altLang="en-US" b="1" dirty="0">
                <a:latin typeface="Microsoft YaHei" panose="020B0503020204020204" pitchFamily="34" charset="-122"/>
                <a:ea typeface="Microsoft YaHei" panose="020B0503020204020204" pitchFamily="34" charset="-122"/>
              </a:rPr>
              <a:t>的检测精度</a:t>
            </a:r>
            <a:endParaRPr lang="en-US" altLang="zh-CN" b="1" dirty="0">
              <a:latin typeface="Microsoft YaHei" panose="020B0503020204020204" pitchFamily="34" charset="-122"/>
              <a:ea typeface="Microsoft YaHei" panose="020B0503020204020204" pitchFamily="34" charset="-122"/>
            </a:endParaRPr>
          </a:p>
          <a:p>
            <a:pPr>
              <a:lnSpc>
                <a:spcPct val="150000"/>
              </a:lnSpc>
            </a:pPr>
            <a:r>
              <a:rPr lang="en-US" altLang="zh-CN" b="1" dirty="0">
                <a:latin typeface="Microsoft YaHei" panose="020B0503020204020204" pitchFamily="34" charset="-122"/>
                <a:ea typeface="Microsoft YaHei" panose="020B0503020204020204" pitchFamily="34" charset="-122"/>
              </a:rPr>
              <a:t>PASCAL-Context</a:t>
            </a:r>
            <a:r>
              <a:rPr lang="zh-CN" altLang="en-US" b="1" dirty="0">
                <a:latin typeface="Microsoft YaHei" panose="020B0503020204020204" pitchFamily="34" charset="-122"/>
                <a:ea typeface="Microsoft YaHei" panose="020B0503020204020204" pitchFamily="34" charset="-122"/>
              </a:rPr>
              <a:t>：配合</a:t>
            </a:r>
            <a:r>
              <a:rPr lang="en-US" altLang="zh-CN" b="1" dirty="0">
                <a:solidFill>
                  <a:srgbClr val="FF0000"/>
                </a:solidFill>
                <a:latin typeface="Microsoft YaHei" panose="020B0503020204020204" pitchFamily="34" charset="-122"/>
                <a:ea typeface="Microsoft YaHei" panose="020B0503020204020204" pitchFamily="34" charset="-122"/>
              </a:rPr>
              <a:t>OCR</a:t>
            </a:r>
            <a:r>
              <a:rPr lang="zh-CN" altLang="en-US" b="1" dirty="0">
                <a:solidFill>
                  <a:srgbClr val="FF0000"/>
                </a:solidFill>
                <a:latin typeface="Microsoft YaHei" panose="020B0503020204020204" pitchFamily="34" charset="-122"/>
                <a:ea typeface="Microsoft YaHei" panose="020B0503020204020204" pitchFamily="34" charset="-122"/>
              </a:rPr>
              <a:t>主题</a:t>
            </a:r>
            <a:r>
              <a:rPr lang="zh-CN" altLang="en-US" b="1" dirty="0">
                <a:latin typeface="Microsoft YaHei" panose="020B0503020204020204" pitchFamily="34" charset="-122"/>
                <a:ea typeface="Microsoft YaHei" panose="020B0503020204020204" pitchFamily="34" charset="-122"/>
              </a:rPr>
              <a:t>检测精度更高</a:t>
            </a:r>
            <a:endParaRPr lang="en-US" altLang="zh-CN" b="1" dirty="0">
              <a:latin typeface="Microsoft YaHei" panose="020B0503020204020204" pitchFamily="34" charset="-122"/>
              <a:ea typeface="Microsoft YaHei" panose="020B0503020204020204" pitchFamily="34" charset="-122"/>
            </a:endParaRPr>
          </a:p>
          <a:p>
            <a:pPr>
              <a:lnSpc>
                <a:spcPct val="150000"/>
              </a:lnSpc>
            </a:pPr>
            <a:r>
              <a:rPr lang="en-US" altLang="zh-CN" b="1" dirty="0">
                <a:latin typeface="Microsoft YaHei" panose="020B0503020204020204" pitchFamily="34" charset="-122"/>
                <a:ea typeface="Microsoft YaHei" panose="020B0503020204020204" pitchFamily="34" charset="-122"/>
              </a:rPr>
              <a:t>LIP</a:t>
            </a:r>
            <a:r>
              <a:rPr lang="zh-CN" altLang="en-US" b="1" dirty="0">
                <a:latin typeface="Microsoft YaHei" panose="020B0503020204020204" pitchFamily="34" charset="-122"/>
                <a:ea typeface="Microsoft YaHei" panose="020B0503020204020204" pitchFamily="34" charset="-122"/>
              </a:rPr>
              <a:t>：</a:t>
            </a:r>
            <a:r>
              <a:rPr lang="zh-CN" altLang="en-US" b="1" dirty="0">
                <a:solidFill>
                  <a:srgbClr val="FF0000"/>
                </a:solidFill>
                <a:latin typeface="Microsoft YaHei" panose="020B0503020204020204" pitchFamily="34" charset="-122"/>
                <a:ea typeface="Microsoft YaHei" panose="020B0503020204020204" pitchFamily="34" charset="-122"/>
              </a:rPr>
              <a:t>不需要使用任何额外的信息</a:t>
            </a:r>
            <a:r>
              <a:rPr lang="zh-CN" altLang="en-US" b="1" dirty="0">
                <a:latin typeface="Microsoft YaHei" panose="020B0503020204020204" pitchFamily="34" charset="-122"/>
                <a:ea typeface="Microsoft YaHei" panose="020B0503020204020204" pitchFamily="34" charset="-122"/>
              </a:rPr>
              <a:t>、更</a:t>
            </a:r>
            <a:r>
              <a:rPr lang="zh-CN" altLang="en-US" b="1" dirty="0">
                <a:solidFill>
                  <a:srgbClr val="FF0000"/>
                </a:solidFill>
                <a:latin typeface="Microsoft YaHei" panose="020B0503020204020204" pitchFamily="34" charset="-122"/>
                <a:ea typeface="Microsoft YaHei" panose="020B0503020204020204" pitchFamily="34" charset="-122"/>
              </a:rPr>
              <a:t>小</a:t>
            </a:r>
            <a:r>
              <a:rPr lang="zh-CN" altLang="en-US" b="1" dirty="0">
                <a:latin typeface="Microsoft YaHei" panose="020B0503020204020204" pitchFamily="34" charset="-122"/>
                <a:ea typeface="Microsoft YaHei" panose="020B0503020204020204" pitchFamily="34" charset="-122"/>
              </a:rPr>
              <a:t>的模型尺寸、更</a:t>
            </a:r>
            <a:r>
              <a:rPr lang="zh-CN" altLang="en-US" b="1" dirty="0">
                <a:solidFill>
                  <a:srgbClr val="FF0000"/>
                </a:solidFill>
                <a:latin typeface="Microsoft YaHei" panose="020B0503020204020204" pitchFamily="34" charset="-122"/>
                <a:ea typeface="Microsoft YaHei" panose="020B0503020204020204" pitchFamily="34" charset="-122"/>
              </a:rPr>
              <a:t>低</a:t>
            </a:r>
            <a:r>
              <a:rPr lang="en-US" altLang="zh-CN" b="1" dirty="0">
                <a:latin typeface="Microsoft YaHei" panose="020B0503020204020204" pitchFamily="34" charset="-122"/>
                <a:ea typeface="Microsoft YaHei" panose="020B0503020204020204" pitchFamily="34" charset="-122"/>
              </a:rPr>
              <a:t>	  </a:t>
            </a:r>
            <a:r>
              <a:rPr lang="zh-CN" altLang="en-US" b="1" dirty="0">
                <a:latin typeface="Microsoft YaHei" panose="020B0503020204020204" pitchFamily="34" charset="-122"/>
                <a:ea typeface="Microsoft YaHei" panose="020B0503020204020204" pitchFamily="34" charset="-122"/>
              </a:rPr>
              <a:t>的计算复杂度、更</a:t>
            </a:r>
            <a:r>
              <a:rPr lang="zh-CN" altLang="en-US" b="1" dirty="0">
                <a:solidFill>
                  <a:srgbClr val="FF0000"/>
                </a:solidFill>
                <a:latin typeface="Microsoft YaHei" panose="020B0503020204020204" pitchFamily="34" charset="-122"/>
                <a:ea typeface="Microsoft YaHei" panose="020B0503020204020204" pitchFamily="34" charset="-122"/>
              </a:rPr>
              <a:t>高</a:t>
            </a:r>
            <a:r>
              <a:rPr lang="zh-CN" altLang="en-US" b="1" dirty="0">
                <a:latin typeface="Microsoft YaHei" panose="020B0503020204020204" pitchFamily="34" charset="-122"/>
                <a:ea typeface="Microsoft YaHei" panose="020B0503020204020204" pitchFamily="34" charset="-122"/>
              </a:rPr>
              <a:t>的检测精度</a:t>
            </a:r>
            <a:endParaRPr lang="en-US" altLang="zh-CN" b="1" dirty="0">
              <a:latin typeface="Microsoft YaHei" panose="020B0503020204020204" pitchFamily="34" charset="-122"/>
              <a:ea typeface="Microsoft YaHei" panose="020B0503020204020204" pitchFamily="34" charset="-122"/>
            </a:endParaRPr>
          </a:p>
          <a:p>
            <a:pPr algn="ctr">
              <a:lnSpc>
                <a:spcPct val="150000"/>
              </a:lnSpc>
            </a:pPr>
            <a:endParaRPr lang="en-US" altLang="zh-CN" b="1" dirty="0">
              <a:solidFill>
                <a:srgbClr val="FF0000"/>
              </a:solidFill>
              <a:latin typeface="Microsoft YaHei" panose="020B0503020204020204" pitchFamily="34" charset="-122"/>
              <a:ea typeface="Microsoft YaHei" panose="020B0503020204020204" pitchFamily="34" charset="-122"/>
            </a:endParaRPr>
          </a:p>
        </p:txBody>
      </p:sp>
      <p:pic>
        <p:nvPicPr>
          <p:cNvPr id="12" name="图片 11">
            <a:extLst>
              <a:ext uri="{FF2B5EF4-FFF2-40B4-BE49-F238E27FC236}">
                <a16:creationId xmlns:a16="http://schemas.microsoft.com/office/drawing/2014/main" id="{90998563-6E36-439A-AE6C-3663BC4FBC65}"/>
              </a:ext>
            </a:extLst>
          </p:cNvPr>
          <p:cNvPicPr/>
          <p:nvPr/>
        </p:nvPicPr>
        <p:blipFill>
          <a:blip r:embed="rId4"/>
          <a:stretch>
            <a:fillRect/>
          </a:stretch>
        </p:blipFill>
        <p:spPr>
          <a:xfrm>
            <a:off x="872969" y="3318872"/>
            <a:ext cx="4271685" cy="2734241"/>
          </a:xfrm>
          <a:prstGeom prst="rect">
            <a:avLst/>
          </a:prstGeom>
        </p:spPr>
      </p:pic>
      <p:sp>
        <p:nvSpPr>
          <p:cNvPr id="9" name="矩形 8">
            <a:extLst>
              <a:ext uri="{FF2B5EF4-FFF2-40B4-BE49-F238E27FC236}">
                <a16:creationId xmlns:a16="http://schemas.microsoft.com/office/drawing/2014/main" id="{11B85747-0CD5-4150-B10F-C1A12613439E}"/>
              </a:ext>
            </a:extLst>
          </p:cNvPr>
          <p:cNvSpPr/>
          <p:nvPr/>
        </p:nvSpPr>
        <p:spPr>
          <a:xfrm>
            <a:off x="947798" y="5634182"/>
            <a:ext cx="4122025" cy="3548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82955494"/>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77C4DD40-E747-4462-A225-B89FFF2AD5D0}"/>
              </a:ext>
            </a:extLst>
          </p:cNvPr>
          <p:cNvPicPr>
            <a:picLocks noChangeAspect="1"/>
          </p:cNvPicPr>
          <p:nvPr/>
        </p:nvPicPr>
        <p:blipFill>
          <a:blip r:embed="rId3"/>
          <a:stretch>
            <a:fillRect/>
          </a:stretch>
        </p:blipFill>
        <p:spPr>
          <a:xfrm>
            <a:off x="1668065" y="1597760"/>
            <a:ext cx="8855869" cy="2322851"/>
          </a:xfrm>
          <a:prstGeom prst="rect">
            <a:avLst/>
          </a:prstGeom>
        </p:spPr>
      </p:pic>
      <p:sp>
        <p:nvSpPr>
          <p:cNvPr id="2" name="灯片编号占位符 1">
            <a:extLst>
              <a:ext uri="{FF2B5EF4-FFF2-40B4-BE49-F238E27FC236}">
                <a16:creationId xmlns:a16="http://schemas.microsoft.com/office/drawing/2014/main" id="{36BDFF3F-15BC-474A-B992-B81E293EF33C}"/>
              </a:ext>
            </a:extLst>
          </p:cNvPr>
          <p:cNvSpPr>
            <a:spLocks noGrp="1"/>
          </p:cNvSpPr>
          <p:nvPr>
            <p:ph type="sldNum" sz="quarter" idx="4294967295"/>
          </p:nvPr>
        </p:nvSpPr>
        <p:spPr>
          <a:xfrm>
            <a:off x="11277600" y="6356351"/>
            <a:ext cx="914401" cy="365125"/>
          </a:xfrm>
          <a:prstGeom prst="rect">
            <a:avLst/>
          </a:prstGeom>
        </p:spPr>
        <p:txBody>
          <a:bodyPr/>
          <a:lstStyle/>
          <a:p>
            <a:fld id="{72C88C01-EF0A-BE49-9F96-21AFAEFD178F}" type="slidenum">
              <a:rPr kumimoji="1" lang="zh-CN" altLang="en-US" smtClean="0"/>
              <a:pPr/>
              <a:t>32</a:t>
            </a:fld>
            <a:endParaRPr kumimoji="1" lang="zh-CN" altLang="en-US" dirty="0"/>
          </a:p>
        </p:txBody>
      </p:sp>
      <p:sp>
        <p:nvSpPr>
          <p:cNvPr id="5" name="文本框 4">
            <a:extLst>
              <a:ext uri="{FF2B5EF4-FFF2-40B4-BE49-F238E27FC236}">
                <a16:creationId xmlns:a16="http://schemas.microsoft.com/office/drawing/2014/main" id="{322E1883-4FF6-9745-9FE7-868B82FA3E12}"/>
              </a:ext>
            </a:extLst>
          </p:cNvPr>
          <p:cNvSpPr txBox="1"/>
          <p:nvPr/>
        </p:nvSpPr>
        <p:spPr>
          <a:xfrm>
            <a:off x="5294314" y="214026"/>
            <a:ext cx="1825884" cy="523220"/>
          </a:xfrm>
          <a:prstGeom prst="rect">
            <a:avLst/>
          </a:prstGeom>
          <a:noFill/>
        </p:spPr>
        <p:txBody>
          <a:bodyPr wrap="square" rtlCol="0">
            <a:spAutoFit/>
          </a:bodyPr>
          <a:lstStyle/>
          <a:p>
            <a:r>
              <a:rPr kumimoji="1" lang="zh-CN" altLang="en-US" sz="2800" b="1" dirty="0">
                <a:latin typeface="Microsoft YaHei" panose="020B0503020204020204" pitchFamily="34" charset="-122"/>
                <a:ea typeface="Microsoft YaHei" panose="020B0503020204020204" pitchFamily="34" charset="-122"/>
              </a:rPr>
              <a:t>实验结果</a:t>
            </a:r>
            <a:endParaRPr kumimoji="1" lang="en-US" altLang="zh-CN" sz="2800" b="1" dirty="0">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9CC97C0F-7EB9-5A49-B534-623EACCF7719}"/>
              </a:ext>
            </a:extLst>
          </p:cNvPr>
          <p:cNvSpPr/>
          <p:nvPr/>
        </p:nvSpPr>
        <p:spPr>
          <a:xfrm>
            <a:off x="700087" y="1012680"/>
            <a:ext cx="2161659" cy="458908"/>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ct val="150000"/>
              </a:lnSpc>
            </a:pPr>
            <a:r>
              <a:rPr lang="zh-CN" altLang="en-US" b="1" dirty="0">
                <a:solidFill>
                  <a:srgbClr val="003B87"/>
                </a:solidFill>
                <a:latin typeface="Microsoft YaHei" panose="020B0503020204020204" pitchFamily="34" charset="-122"/>
                <a:ea typeface="Microsoft YaHei" panose="020B0503020204020204" pitchFamily="34" charset="-122"/>
              </a:rPr>
              <a:t>目标检测：</a:t>
            </a:r>
            <a:endParaRPr lang="en-US" altLang="zh-CN" dirty="0">
              <a:solidFill>
                <a:srgbClr val="003B87"/>
              </a:solidFill>
              <a:latin typeface="Microsoft YaHei" panose="020B0503020204020204" pitchFamily="34" charset="-122"/>
              <a:ea typeface="Microsoft YaHei" panose="020B0503020204020204" pitchFamily="34" charset="-122"/>
            </a:endParaRPr>
          </a:p>
        </p:txBody>
      </p:sp>
      <p:sp>
        <p:nvSpPr>
          <p:cNvPr id="10" name="矩形 9">
            <a:extLst>
              <a:ext uri="{FF2B5EF4-FFF2-40B4-BE49-F238E27FC236}">
                <a16:creationId xmlns:a16="http://schemas.microsoft.com/office/drawing/2014/main" id="{A311B6C9-B3FF-7E42-B03C-24A923848833}"/>
              </a:ext>
            </a:extLst>
          </p:cNvPr>
          <p:cNvSpPr/>
          <p:nvPr/>
        </p:nvSpPr>
        <p:spPr>
          <a:xfrm>
            <a:off x="354210" y="6369636"/>
            <a:ext cx="7775802" cy="33855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600" b="0" i="1" dirty="0" err="1">
                <a:solidFill>
                  <a:srgbClr val="333333"/>
                </a:solidFill>
                <a:effectLst/>
                <a:latin typeface="Arial" panose="020B0604020202020204" pitchFamily="34" charset="0"/>
                <a:cs typeface="Arial" panose="020B0604020202020204" pitchFamily="34" charset="0"/>
              </a:rPr>
              <a:t>doi</a:t>
            </a:r>
            <a:r>
              <a:rPr lang="en-US" altLang="zh-CN" sz="1600" b="0" i="1" dirty="0">
                <a:solidFill>
                  <a:srgbClr val="333333"/>
                </a:solidFill>
                <a:effectLst/>
                <a:latin typeface="Arial" panose="020B0604020202020204" pitchFamily="34" charset="0"/>
                <a:cs typeface="Arial" panose="020B0604020202020204" pitchFamily="34" charset="0"/>
              </a:rPr>
              <a:t>: 10.1109/TPAMI.2020.2983686.</a:t>
            </a:r>
            <a:endParaRPr lang="zh-CN" altLang="en-US" sz="1600" i="1" dirty="0">
              <a:latin typeface="Arial" panose="020B0604020202020204" pitchFamily="34" charset="0"/>
              <a:cs typeface="Arial" panose="020B0604020202020204" pitchFamily="34" charset="0"/>
            </a:endParaRPr>
          </a:p>
        </p:txBody>
      </p:sp>
      <p:sp>
        <p:nvSpPr>
          <p:cNvPr id="8" name="矩形 7">
            <a:extLst>
              <a:ext uri="{FF2B5EF4-FFF2-40B4-BE49-F238E27FC236}">
                <a16:creationId xmlns:a16="http://schemas.microsoft.com/office/drawing/2014/main" id="{E4ED06ED-D8F1-4AD3-8869-862A19D2C66B}"/>
              </a:ext>
            </a:extLst>
          </p:cNvPr>
          <p:cNvSpPr/>
          <p:nvPr/>
        </p:nvSpPr>
        <p:spPr>
          <a:xfrm>
            <a:off x="2927928" y="2512292"/>
            <a:ext cx="397163" cy="6434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34BF42BD-CA07-4F0C-92B5-7C2429CB9788}"/>
              </a:ext>
            </a:extLst>
          </p:cNvPr>
          <p:cNvPicPr>
            <a:picLocks noChangeAspect="1"/>
          </p:cNvPicPr>
          <p:nvPr/>
        </p:nvPicPr>
        <p:blipFill>
          <a:blip r:embed="rId4"/>
          <a:stretch>
            <a:fillRect/>
          </a:stretch>
        </p:blipFill>
        <p:spPr>
          <a:xfrm>
            <a:off x="1420957" y="4318810"/>
            <a:ext cx="9350086" cy="1043942"/>
          </a:xfrm>
          <a:prstGeom prst="rect">
            <a:avLst/>
          </a:prstGeom>
        </p:spPr>
      </p:pic>
      <p:sp>
        <p:nvSpPr>
          <p:cNvPr id="12" name="矩形 11">
            <a:extLst>
              <a:ext uri="{FF2B5EF4-FFF2-40B4-BE49-F238E27FC236}">
                <a16:creationId xmlns:a16="http://schemas.microsoft.com/office/drawing/2014/main" id="{5881C07E-19ED-451E-98DC-30C4E2F9C160}"/>
              </a:ext>
            </a:extLst>
          </p:cNvPr>
          <p:cNvSpPr/>
          <p:nvPr/>
        </p:nvSpPr>
        <p:spPr>
          <a:xfrm>
            <a:off x="1725498" y="5056525"/>
            <a:ext cx="8730066" cy="3062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A80F53E-ECD9-4137-8B92-C62A3B0793C9}"/>
              </a:ext>
            </a:extLst>
          </p:cNvPr>
          <p:cNvSpPr txBox="1"/>
          <p:nvPr/>
        </p:nvSpPr>
        <p:spPr>
          <a:xfrm>
            <a:off x="1560774" y="5520068"/>
            <a:ext cx="2965044" cy="276999"/>
          </a:xfrm>
          <a:prstGeom prst="rect">
            <a:avLst/>
          </a:prstGeom>
          <a:noFill/>
        </p:spPr>
        <p:txBody>
          <a:bodyPr wrap="square" rtlCol="0">
            <a:spAutoFit/>
          </a:bodyPr>
          <a:lstStyle/>
          <a:p>
            <a:r>
              <a:rPr lang="zh-CN" altLang="en-US" sz="1200" dirty="0"/>
              <a:t>注：此为部分检测结果，但具有代表性</a:t>
            </a:r>
          </a:p>
        </p:txBody>
      </p:sp>
    </p:spTree>
    <p:extLst>
      <p:ext uri="{BB962C8B-B14F-4D97-AF65-F5344CB8AC3E}">
        <p14:creationId xmlns:p14="http://schemas.microsoft.com/office/powerpoint/2010/main" val="3134581619"/>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6BDFF3F-15BC-474A-B992-B81E293EF33C}"/>
              </a:ext>
            </a:extLst>
          </p:cNvPr>
          <p:cNvSpPr>
            <a:spLocks noGrp="1"/>
          </p:cNvSpPr>
          <p:nvPr>
            <p:ph type="sldNum" sz="quarter" idx="4294967295"/>
          </p:nvPr>
        </p:nvSpPr>
        <p:spPr>
          <a:xfrm>
            <a:off x="11277600" y="6356351"/>
            <a:ext cx="914401" cy="365125"/>
          </a:xfrm>
          <a:prstGeom prst="rect">
            <a:avLst/>
          </a:prstGeom>
        </p:spPr>
        <p:txBody>
          <a:bodyPr/>
          <a:lstStyle/>
          <a:p>
            <a:fld id="{72C88C01-EF0A-BE49-9F96-21AFAEFD178F}" type="slidenum">
              <a:rPr kumimoji="1" lang="zh-CN" altLang="en-US" smtClean="0"/>
              <a:pPr/>
              <a:t>33</a:t>
            </a:fld>
            <a:endParaRPr kumimoji="1" lang="zh-CN" altLang="en-US" dirty="0"/>
          </a:p>
        </p:txBody>
      </p:sp>
      <p:sp>
        <p:nvSpPr>
          <p:cNvPr id="5" name="文本框 4">
            <a:extLst>
              <a:ext uri="{FF2B5EF4-FFF2-40B4-BE49-F238E27FC236}">
                <a16:creationId xmlns:a16="http://schemas.microsoft.com/office/drawing/2014/main" id="{322E1883-4FF6-9745-9FE7-868B82FA3E12}"/>
              </a:ext>
            </a:extLst>
          </p:cNvPr>
          <p:cNvSpPr txBox="1"/>
          <p:nvPr/>
        </p:nvSpPr>
        <p:spPr>
          <a:xfrm>
            <a:off x="5294314" y="214026"/>
            <a:ext cx="1825884" cy="523220"/>
          </a:xfrm>
          <a:prstGeom prst="rect">
            <a:avLst/>
          </a:prstGeom>
          <a:noFill/>
        </p:spPr>
        <p:txBody>
          <a:bodyPr wrap="square" rtlCol="0">
            <a:spAutoFit/>
          </a:bodyPr>
          <a:lstStyle/>
          <a:p>
            <a:r>
              <a:rPr kumimoji="1" lang="zh-CN" altLang="en-US" sz="2800" b="1" dirty="0">
                <a:latin typeface="Microsoft YaHei" panose="020B0503020204020204" pitchFamily="34" charset="-122"/>
                <a:ea typeface="Microsoft YaHei" panose="020B0503020204020204" pitchFamily="34" charset="-122"/>
              </a:rPr>
              <a:t>实验结果</a:t>
            </a:r>
            <a:endParaRPr kumimoji="1" lang="en-US" altLang="zh-CN" sz="2800" b="1" dirty="0">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9CC97C0F-7EB9-5A49-B534-623EACCF7719}"/>
              </a:ext>
            </a:extLst>
          </p:cNvPr>
          <p:cNvSpPr/>
          <p:nvPr/>
        </p:nvSpPr>
        <p:spPr>
          <a:xfrm>
            <a:off x="700087" y="1012680"/>
            <a:ext cx="2161659" cy="458908"/>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ct val="150000"/>
              </a:lnSpc>
            </a:pPr>
            <a:r>
              <a:rPr lang="zh-CN" altLang="en-US" b="1" dirty="0">
                <a:solidFill>
                  <a:srgbClr val="003B87"/>
                </a:solidFill>
                <a:latin typeface="Microsoft YaHei" panose="020B0503020204020204" pitchFamily="34" charset="-122"/>
                <a:ea typeface="Microsoft YaHei" panose="020B0503020204020204" pitchFamily="34" charset="-122"/>
              </a:rPr>
              <a:t>目标检测：</a:t>
            </a:r>
            <a:endParaRPr lang="en-US" altLang="zh-CN" dirty="0">
              <a:solidFill>
                <a:srgbClr val="003B87"/>
              </a:solidFill>
              <a:latin typeface="Microsoft YaHei" panose="020B0503020204020204" pitchFamily="34" charset="-122"/>
              <a:ea typeface="Microsoft YaHei" panose="020B0503020204020204" pitchFamily="34" charset="-122"/>
            </a:endParaRPr>
          </a:p>
        </p:txBody>
      </p:sp>
      <p:sp>
        <p:nvSpPr>
          <p:cNvPr id="10" name="矩形 9">
            <a:extLst>
              <a:ext uri="{FF2B5EF4-FFF2-40B4-BE49-F238E27FC236}">
                <a16:creationId xmlns:a16="http://schemas.microsoft.com/office/drawing/2014/main" id="{A311B6C9-B3FF-7E42-B03C-24A923848833}"/>
              </a:ext>
            </a:extLst>
          </p:cNvPr>
          <p:cNvSpPr/>
          <p:nvPr/>
        </p:nvSpPr>
        <p:spPr>
          <a:xfrm>
            <a:off x="354210" y="6369636"/>
            <a:ext cx="7775802" cy="33855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600" b="0" i="1" dirty="0" err="1">
                <a:solidFill>
                  <a:srgbClr val="333333"/>
                </a:solidFill>
                <a:effectLst/>
                <a:latin typeface="Arial" panose="020B0604020202020204" pitchFamily="34" charset="0"/>
                <a:cs typeface="Arial" panose="020B0604020202020204" pitchFamily="34" charset="0"/>
              </a:rPr>
              <a:t>doi</a:t>
            </a:r>
            <a:r>
              <a:rPr lang="en-US" altLang="zh-CN" sz="1600" b="0" i="1" dirty="0">
                <a:solidFill>
                  <a:srgbClr val="333333"/>
                </a:solidFill>
                <a:effectLst/>
                <a:latin typeface="Arial" panose="020B0604020202020204" pitchFamily="34" charset="0"/>
                <a:cs typeface="Arial" panose="020B0604020202020204" pitchFamily="34" charset="0"/>
              </a:rPr>
              <a:t>: 10.1109/TPAMI.2020.2983686.</a:t>
            </a:r>
            <a:endParaRPr lang="zh-CN" altLang="en-US" sz="1600" i="1" dirty="0">
              <a:latin typeface="Arial" panose="020B0604020202020204" pitchFamily="34" charset="0"/>
              <a:cs typeface="Arial" panose="020B0604020202020204" pitchFamily="34" charset="0"/>
            </a:endParaRPr>
          </a:p>
        </p:txBody>
      </p:sp>
      <p:pic>
        <p:nvPicPr>
          <p:cNvPr id="8" name="图片 7">
            <a:extLst>
              <a:ext uri="{FF2B5EF4-FFF2-40B4-BE49-F238E27FC236}">
                <a16:creationId xmlns:a16="http://schemas.microsoft.com/office/drawing/2014/main" id="{69506554-2D6B-4A1F-B462-C2DFDF8A24A6}"/>
              </a:ext>
            </a:extLst>
          </p:cNvPr>
          <p:cNvPicPr>
            <a:picLocks noChangeAspect="1"/>
          </p:cNvPicPr>
          <p:nvPr/>
        </p:nvPicPr>
        <p:blipFill>
          <a:blip r:embed="rId3"/>
          <a:stretch>
            <a:fillRect/>
          </a:stretch>
        </p:blipFill>
        <p:spPr>
          <a:xfrm>
            <a:off x="547687" y="1471588"/>
            <a:ext cx="11096625" cy="1647825"/>
          </a:xfrm>
          <a:prstGeom prst="rect">
            <a:avLst/>
          </a:prstGeom>
        </p:spPr>
      </p:pic>
      <p:sp>
        <p:nvSpPr>
          <p:cNvPr id="7" name="矩形 6">
            <a:extLst>
              <a:ext uri="{FF2B5EF4-FFF2-40B4-BE49-F238E27FC236}">
                <a16:creationId xmlns:a16="http://schemas.microsoft.com/office/drawing/2014/main" id="{673DB2CC-3C17-401D-88CA-0EC3C4B359BA}"/>
              </a:ext>
            </a:extLst>
          </p:cNvPr>
          <p:cNvSpPr/>
          <p:nvPr/>
        </p:nvSpPr>
        <p:spPr>
          <a:xfrm>
            <a:off x="2423290" y="3847404"/>
            <a:ext cx="7567932" cy="874407"/>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zh-CN" altLang="en-US" b="1" dirty="0">
                <a:latin typeface="Microsoft YaHei" panose="020B0503020204020204" pitchFamily="34" charset="-122"/>
                <a:ea typeface="Microsoft YaHei" panose="020B0503020204020204" pitchFamily="34" charset="-122"/>
              </a:rPr>
              <a:t>在相似的模型尺寸和计算复杂度下，</a:t>
            </a:r>
            <a:r>
              <a:rPr lang="en-US" altLang="zh-CN" b="1" dirty="0" err="1">
                <a:solidFill>
                  <a:srgbClr val="FF0000"/>
                </a:solidFill>
                <a:latin typeface="Microsoft YaHei" panose="020B0503020204020204" pitchFamily="34" charset="-122"/>
                <a:ea typeface="Microsoft YaHei" panose="020B0503020204020204" pitchFamily="34" charset="-122"/>
              </a:rPr>
              <a:t>HRNet</a:t>
            </a:r>
            <a:r>
              <a:rPr lang="zh-CN" altLang="en-US" b="1" dirty="0">
                <a:solidFill>
                  <a:srgbClr val="FF0000"/>
                </a:solidFill>
                <a:latin typeface="Microsoft YaHei" panose="020B0503020204020204" pitchFamily="34" charset="-122"/>
                <a:ea typeface="Microsoft YaHei" panose="020B0503020204020204" pitchFamily="34" charset="-122"/>
              </a:rPr>
              <a:t>优于</a:t>
            </a:r>
            <a:r>
              <a:rPr lang="en-US" altLang="zh-CN" b="1" dirty="0" err="1">
                <a:solidFill>
                  <a:srgbClr val="FF0000"/>
                </a:solidFill>
                <a:latin typeface="Microsoft YaHei" panose="020B0503020204020204" pitchFamily="34" charset="-122"/>
                <a:ea typeface="Microsoft YaHei" panose="020B0503020204020204" pitchFamily="34" charset="-122"/>
              </a:rPr>
              <a:t>ResNet</a:t>
            </a:r>
            <a:endParaRPr lang="en-US" altLang="zh-CN" b="1" dirty="0">
              <a:solidFill>
                <a:srgbClr val="FF0000"/>
              </a:solidFill>
              <a:latin typeface="Microsoft YaHei" panose="020B0503020204020204" pitchFamily="34" charset="-122"/>
              <a:ea typeface="Microsoft YaHei" panose="020B0503020204020204" pitchFamily="34" charset="-122"/>
            </a:endParaRPr>
          </a:p>
          <a:p>
            <a:pPr algn="ctr">
              <a:lnSpc>
                <a:spcPct val="150000"/>
              </a:lnSpc>
            </a:pPr>
            <a:r>
              <a:rPr lang="zh-CN" altLang="en-US" b="1" dirty="0">
                <a:latin typeface="Microsoft YaHei" panose="020B0503020204020204" pitchFamily="34" charset="-122"/>
                <a:ea typeface="Microsoft YaHei" panose="020B0503020204020204" pitchFamily="34" charset="-122"/>
              </a:rPr>
              <a:t>没有多尺度训练与检测下，在大多数主流框架中，</a:t>
            </a:r>
            <a:r>
              <a:rPr lang="en-US" altLang="zh-CN" b="1" dirty="0">
                <a:solidFill>
                  <a:srgbClr val="FF0000"/>
                </a:solidFill>
                <a:latin typeface="Microsoft YaHei" panose="020B0503020204020204" pitchFamily="34" charset="-122"/>
                <a:ea typeface="Microsoft YaHei" panose="020B0503020204020204" pitchFamily="34" charset="-122"/>
              </a:rPr>
              <a:t> </a:t>
            </a:r>
            <a:r>
              <a:rPr lang="en-US" altLang="zh-CN" b="1" dirty="0" err="1">
                <a:solidFill>
                  <a:srgbClr val="FF0000"/>
                </a:solidFill>
                <a:latin typeface="Microsoft YaHei" panose="020B0503020204020204" pitchFamily="34" charset="-122"/>
                <a:ea typeface="Microsoft YaHei" panose="020B0503020204020204" pitchFamily="34" charset="-122"/>
              </a:rPr>
              <a:t>HRNet</a:t>
            </a:r>
            <a:r>
              <a:rPr lang="zh-CN" altLang="en-US" b="1" dirty="0">
                <a:solidFill>
                  <a:srgbClr val="FF0000"/>
                </a:solidFill>
                <a:latin typeface="Microsoft YaHei" panose="020B0503020204020204" pitchFamily="34" charset="-122"/>
                <a:ea typeface="Microsoft YaHei" panose="020B0503020204020204" pitchFamily="34" charset="-122"/>
              </a:rPr>
              <a:t>优于</a:t>
            </a:r>
            <a:r>
              <a:rPr lang="en-US" altLang="zh-CN" b="1" dirty="0" err="1">
                <a:solidFill>
                  <a:srgbClr val="FF0000"/>
                </a:solidFill>
                <a:latin typeface="Microsoft YaHei" panose="020B0503020204020204" pitchFamily="34" charset="-122"/>
                <a:ea typeface="Microsoft YaHei" panose="020B0503020204020204" pitchFamily="34" charset="-122"/>
              </a:rPr>
              <a:t>ResNet</a:t>
            </a:r>
            <a:endParaRPr lang="en-US" altLang="zh-CN"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55718609"/>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6BDFF3F-15BC-474A-B992-B81E293EF33C}"/>
              </a:ext>
            </a:extLst>
          </p:cNvPr>
          <p:cNvSpPr>
            <a:spLocks noGrp="1"/>
          </p:cNvSpPr>
          <p:nvPr>
            <p:ph type="sldNum" sz="quarter" idx="4294967295"/>
          </p:nvPr>
        </p:nvSpPr>
        <p:spPr>
          <a:xfrm>
            <a:off x="11277600" y="6356351"/>
            <a:ext cx="914401" cy="365125"/>
          </a:xfrm>
          <a:prstGeom prst="rect">
            <a:avLst/>
          </a:prstGeom>
        </p:spPr>
        <p:txBody>
          <a:bodyPr/>
          <a:lstStyle/>
          <a:p>
            <a:fld id="{72C88C01-EF0A-BE49-9F96-21AFAEFD178F}" type="slidenum">
              <a:rPr kumimoji="1" lang="zh-CN" altLang="en-US" smtClean="0"/>
              <a:pPr/>
              <a:t>34</a:t>
            </a:fld>
            <a:endParaRPr kumimoji="1" lang="zh-CN" altLang="en-US" dirty="0"/>
          </a:p>
        </p:txBody>
      </p:sp>
      <p:sp>
        <p:nvSpPr>
          <p:cNvPr id="5" name="文本框 4">
            <a:extLst>
              <a:ext uri="{FF2B5EF4-FFF2-40B4-BE49-F238E27FC236}">
                <a16:creationId xmlns:a16="http://schemas.microsoft.com/office/drawing/2014/main" id="{322E1883-4FF6-9745-9FE7-868B82FA3E12}"/>
              </a:ext>
            </a:extLst>
          </p:cNvPr>
          <p:cNvSpPr txBox="1"/>
          <p:nvPr/>
        </p:nvSpPr>
        <p:spPr>
          <a:xfrm>
            <a:off x="5294314" y="214026"/>
            <a:ext cx="1825884" cy="523220"/>
          </a:xfrm>
          <a:prstGeom prst="rect">
            <a:avLst/>
          </a:prstGeom>
          <a:noFill/>
        </p:spPr>
        <p:txBody>
          <a:bodyPr wrap="square" rtlCol="0">
            <a:spAutoFit/>
          </a:bodyPr>
          <a:lstStyle/>
          <a:p>
            <a:r>
              <a:rPr kumimoji="1" lang="zh-CN" altLang="en-US" sz="2800" b="1" dirty="0">
                <a:latin typeface="Microsoft YaHei" panose="020B0503020204020204" pitchFamily="34" charset="-122"/>
                <a:ea typeface="Microsoft YaHei" panose="020B0503020204020204" pitchFamily="34" charset="-122"/>
              </a:rPr>
              <a:t>消融实验</a:t>
            </a:r>
            <a:endParaRPr kumimoji="1" lang="en-US" altLang="zh-CN" sz="2800" b="1" dirty="0">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9CC97C0F-7EB9-5A49-B534-623EACCF7719}"/>
              </a:ext>
            </a:extLst>
          </p:cNvPr>
          <p:cNvSpPr/>
          <p:nvPr/>
        </p:nvSpPr>
        <p:spPr>
          <a:xfrm>
            <a:off x="700087" y="1012680"/>
            <a:ext cx="2161659" cy="458908"/>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ct val="150000"/>
              </a:lnSpc>
            </a:pPr>
            <a:r>
              <a:rPr lang="zh-CN" altLang="en-US" b="1" dirty="0">
                <a:solidFill>
                  <a:srgbClr val="003B87"/>
                </a:solidFill>
                <a:latin typeface="Microsoft YaHei" panose="020B0503020204020204" pitchFamily="34" charset="-122"/>
                <a:ea typeface="Microsoft YaHei" panose="020B0503020204020204" pitchFamily="34" charset="-122"/>
              </a:rPr>
              <a:t>不同分辨率表达：</a:t>
            </a:r>
            <a:endParaRPr lang="en-US" altLang="zh-CN" dirty="0">
              <a:solidFill>
                <a:srgbClr val="003B87"/>
              </a:solidFill>
              <a:latin typeface="Microsoft YaHei" panose="020B0503020204020204" pitchFamily="34" charset="-122"/>
              <a:ea typeface="Microsoft YaHei" panose="020B0503020204020204" pitchFamily="34" charset="-122"/>
            </a:endParaRPr>
          </a:p>
        </p:txBody>
      </p:sp>
      <p:sp>
        <p:nvSpPr>
          <p:cNvPr id="10" name="矩形 9">
            <a:extLst>
              <a:ext uri="{FF2B5EF4-FFF2-40B4-BE49-F238E27FC236}">
                <a16:creationId xmlns:a16="http://schemas.microsoft.com/office/drawing/2014/main" id="{A311B6C9-B3FF-7E42-B03C-24A923848833}"/>
              </a:ext>
            </a:extLst>
          </p:cNvPr>
          <p:cNvSpPr/>
          <p:nvPr/>
        </p:nvSpPr>
        <p:spPr>
          <a:xfrm>
            <a:off x="354210" y="6369636"/>
            <a:ext cx="7775802" cy="33855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600" b="0" i="1" dirty="0" err="1">
                <a:solidFill>
                  <a:srgbClr val="333333"/>
                </a:solidFill>
                <a:effectLst/>
                <a:latin typeface="Arial" panose="020B0604020202020204" pitchFamily="34" charset="0"/>
                <a:cs typeface="Arial" panose="020B0604020202020204" pitchFamily="34" charset="0"/>
              </a:rPr>
              <a:t>doi</a:t>
            </a:r>
            <a:r>
              <a:rPr lang="en-US" altLang="zh-CN" sz="1600" b="0" i="1" dirty="0">
                <a:solidFill>
                  <a:srgbClr val="333333"/>
                </a:solidFill>
                <a:effectLst/>
                <a:latin typeface="Arial" panose="020B0604020202020204" pitchFamily="34" charset="0"/>
                <a:cs typeface="Arial" panose="020B0604020202020204" pitchFamily="34" charset="0"/>
              </a:rPr>
              <a:t>: 10.1109/TPAMI.2020.2983686.</a:t>
            </a:r>
            <a:endParaRPr lang="zh-CN" altLang="en-US" sz="1600" i="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673DB2CC-3C17-401D-88CA-0EC3C4B359BA}"/>
              </a:ext>
            </a:extLst>
          </p:cNvPr>
          <p:cNvSpPr/>
          <p:nvPr/>
        </p:nvSpPr>
        <p:spPr>
          <a:xfrm>
            <a:off x="1394282" y="5259653"/>
            <a:ext cx="3270492" cy="458908"/>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zh-CN" altLang="en-US" b="1" dirty="0">
                <a:solidFill>
                  <a:srgbClr val="FF0000"/>
                </a:solidFill>
                <a:latin typeface="Microsoft YaHei" panose="020B0503020204020204" pitchFamily="34" charset="-122"/>
                <a:ea typeface="Microsoft YaHei" panose="020B0503020204020204" pitchFamily="34" charset="-122"/>
              </a:rPr>
              <a:t>分辨率</a:t>
            </a:r>
            <a:r>
              <a:rPr lang="zh-CN" altLang="en-US" b="1" dirty="0">
                <a:latin typeface="Microsoft YaHei" panose="020B0503020204020204" pitchFamily="34" charset="-122"/>
                <a:ea typeface="Microsoft YaHei" panose="020B0503020204020204" pitchFamily="34" charset="-122"/>
              </a:rPr>
              <a:t>影响关键点检测的质量</a:t>
            </a:r>
            <a:endParaRPr lang="en-US" altLang="zh-CN" b="1"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AB6FFAE9-7B44-46B7-81A6-A67F63AA6410}"/>
              </a:ext>
            </a:extLst>
          </p:cNvPr>
          <p:cNvPicPr>
            <a:picLocks noChangeAspect="1"/>
          </p:cNvPicPr>
          <p:nvPr/>
        </p:nvPicPr>
        <p:blipFill>
          <a:blip r:embed="rId3"/>
          <a:stretch>
            <a:fillRect/>
          </a:stretch>
        </p:blipFill>
        <p:spPr>
          <a:xfrm>
            <a:off x="700087" y="1790513"/>
            <a:ext cx="4489306" cy="3276973"/>
          </a:xfrm>
          <a:prstGeom prst="rect">
            <a:avLst/>
          </a:prstGeom>
        </p:spPr>
      </p:pic>
      <p:sp>
        <p:nvSpPr>
          <p:cNvPr id="9" name="矩形 8">
            <a:extLst>
              <a:ext uri="{FF2B5EF4-FFF2-40B4-BE49-F238E27FC236}">
                <a16:creationId xmlns:a16="http://schemas.microsoft.com/office/drawing/2014/main" id="{BFAB7A52-B538-44FA-AB0A-4388D9118973}"/>
              </a:ext>
            </a:extLst>
          </p:cNvPr>
          <p:cNvSpPr/>
          <p:nvPr/>
        </p:nvSpPr>
        <p:spPr>
          <a:xfrm>
            <a:off x="3029528" y="1888436"/>
            <a:ext cx="618836" cy="2770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C47415F2-6B40-4CDC-9B7F-5C46490A1847}"/>
              </a:ext>
            </a:extLst>
          </p:cNvPr>
          <p:cNvSpPr/>
          <p:nvPr/>
        </p:nvSpPr>
        <p:spPr>
          <a:xfrm>
            <a:off x="2704300" y="1428411"/>
            <a:ext cx="1269292" cy="418191"/>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zh-CN" altLang="en-US" sz="1600" b="1" dirty="0">
                <a:solidFill>
                  <a:srgbClr val="FF0000"/>
                </a:solidFill>
                <a:latin typeface="Microsoft YaHei" panose="020B0503020204020204" pitchFamily="34" charset="-122"/>
                <a:ea typeface="Microsoft YaHei" panose="020B0503020204020204" pitchFamily="34" charset="-122"/>
              </a:rPr>
              <a:t>高分辨率</a:t>
            </a:r>
            <a:endParaRPr lang="en-US" altLang="zh-CN" sz="1600" b="1" dirty="0">
              <a:solidFill>
                <a:srgbClr val="FF0000"/>
              </a:solidFill>
              <a:latin typeface="Microsoft YaHei" panose="020B0503020204020204" pitchFamily="34" charset="-122"/>
              <a:ea typeface="Microsoft YaHei" panose="020B0503020204020204" pitchFamily="34" charset="-122"/>
            </a:endParaRPr>
          </a:p>
        </p:txBody>
      </p:sp>
      <p:sp>
        <p:nvSpPr>
          <p:cNvPr id="12" name="矩形 11">
            <a:extLst>
              <a:ext uri="{FF2B5EF4-FFF2-40B4-BE49-F238E27FC236}">
                <a16:creationId xmlns:a16="http://schemas.microsoft.com/office/drawing/2014/main" id="{E8D750E3-7F60-4BE2-B3FB-5C2E98B86A72}"/>
              </a:ext>
            </a:extLst>
          </p:cNvPr>
          <p:cNvSpPr/>
          <p:nvPr/>
        </p:nvSpPr>
        <p:spPr>
          <a:xfrm>
            <a:off x="6096000" y="1016045"/>
            <a:ext cx="2493818" cy="458908"/>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ct val="150000"/>
              </a:lnSpc>
            </a:pPr>
            <a:r>
              <a:rPr lang="zh-CN" altLang="en-US" b="1" dirty="0">
                <a:solidFill>
                  <a:srgbClr val="003B87"/>
                </a:solidFill>
                <a:latin typeface="Microsoft YaHei" panose="020B0503020204020204" pitchFamily="34" charset="-122"/>
                <a:ea typeface="Microsoft YaHei" panose="020B0503020204020204" pitchFamily="34" charset="-122"/>
              </a:rPr>
              <a:t>重复的多分辨率融合：</a:t>
            </a:r>
            <a:endParaRPr lang="en-US" altLang="zh-CN" dirty="0">
              <a:solidFill>
                <a:srgbClr val="003B87"/>
              </a:solidFill>
              <a:latin typeface="Microsoft YaHei" panose="020B0503020204020204" pitchFamily="34" charset="-122"/>
              <a:ea typeface="Microsoft YaHei" panose="020B0503020204020204" pitchFamily="34" charset="-122"/>
            </a:endParaRPr>
          </a:p>
        </p:txBody>
      </p:sp>
      <p:pic>
        <p:nvPicPr>
          <p:cNvPr id="13" name="图片 12">
            <a:extLst>
              <a:ext uri="{FF2B5EF4-FFF2-40B4-BE49-F238E27FC236}">
                <a16:creationId xmlns:a16="http://schemas.microsoft.com/office/drawing/2014/main" id="{97DA72BF-DF62-4F9A-BC42-9CFC6451C87F}"/>
              </a:ext>
            </a:extLst>
          </p:cNvPr>
          <p:cNvPicPr>
            <a:picLocks noChangeAspect="1"/>
          </p:cNvPicPr>
          <p:nvPr/>
        </p:nvPicPr>
        <p:blipFill>
          <a:blip r:embed="rId4"/>
          <a:stretch>
            <a:fillRect/>
          </a:stretch>
        </p:blipFill>
        <p:spPr>
          <a:xfrm>
            <a:off x="6497083" y="2055553"/>
            <a:ext cx="5057442" cy="2308094"/>
          </a:xfrm>
          <a:prstGeom prst="rect">
            <a:avLst/>
          </a:prstGeom>
        </p:spPr>
      </p:pic>
      <p:sp>
        <p:nvSpPr>
          <p:cNvPr id="14" name="矩形 13">
            <a:extLst>
              <a:ext uri="{FF2B5EF4-FFF2-40B4-BE49-F238E27FC236}">
                <a16:creationId xmlns:a16="http://schemas.microsoft.com/office/drawing/2014/main" id="{D82BA5C3-367A-4D7F-B986-1FE68AFED0CB}"/>
              </a:ext>
            </a:extLst>
          </p:cNvPr>
          <p:cNvSpPr/>
          <p:nvPr/>
        </p:nvSpPr>
        <p:spPr>
          <a:xfrm>
            <a:off x="6724072" y="4042930"/>
            <a:ext cx="4655127" cy="2122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4FF16BB3-AF47-49D7-A759-534B27D87211}"/>
              </a:ext>
            </a:extLst>
          </p:cNvPr>
          <p:cNvSpPr/>
          <p:nvPr/>
        </p:nvSpPr>
        <p:spPr>
          <a:xfrm>
            <a:off x="7416389" y="4822449"/>
            <a:ext cx="3270492" cy="874407"/>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zh-CN" altLang="en-US" b="1" dirty="0">
                <a:solidFill>
                  <a:srgbClr val="FF0000"/>
                </a:solidFill>
                <a:latin typeface="Microsoft YaHei" panose="020B0503020204020204" pitchFamily="34" charset="-122"/>
                <a:ea typeface="Microsoft YaHei" panose="020B0503020204020204" pitchFamily="34" charset="-122"/>
              </a:rPr>
              <a:t>多分辨率融合</a:t>
            </a:r>
            <a:r>
              <a:rPr lang="zh-CN" altLang="en-US" b="1" dirty="0">
                <a:latin typeface="Microsoft YaHei" panose="020B0503020204020204" pitchFamily="34" charset="-122"/>
                <a:ea typeface="Microsoft YaHei" panose="020B0503020204020204" pitchFamily="34" charset="-122"/>
              </a:rPr>
              <a:t>单元是有益的</a:t>
            </a:r>
            <a:endParaRPr lang="en-US" altLang="zh-CN" b="1" dirty="0">
              <a:latin typeface="Microsoft YaHei" panose="020B0503020204020204" pitchFamily="34" charset="-122"/>
              <a:ea typeface="Microsoft YaHei" panose="020B0503020204020204" pitchFamily="34" charset="-122"/>
            </a:endParaRPr>
          </a:p>
          <a:p>
            <a:pPr algn="ctr">
              <a:lnSpc>
                <a:spcPct val="150000"/>
              </a:lnSpc>
            </a:pPr>
            <a:r>
              <a:rPr lang="zh-CN" altLang="en-US" b="1" dirty="0">
                <a:solidFill>
                  <a:srgbClr val="FF0000"/>
                </a:solidFill>
                <a:latin typeface="Microsoft YaHei" panose="020B0503020204020204" pitchFamily="34" charset="-122"/>
                <a:ea typeface="Microsoft YaHei" panose="020B0503020204020204" pitchFamily="34" charset="-122"/>
              </a:rPr>
              <a:t>更多的融合</a:t>
            </a:r>
            <a:r>
              <a:rPr lang="zh-CN" altLang="en-US" b="1" dirty="0">
                <a:latin typeface="Microsoft YaHei" panose="020B0503020204020204" pitchFamily="34" charset="-122"/>
                <a:ea typeface="Microsoft YaHei" panose="020B0503020204020204" pitchFamily="34" charset="-122"/>
              </a:rPr>
              <a:t>将得到更优的效果</a:t>
            </a:r>
            <a:endParaRPr lang="en-US" altLang="zh-CN"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353574950"/>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6BDFF3F-15BC-474A-B992-B81E293EF33C}"/>
              </a:ext>
            </a:extLst>
          </p:cNvPr>
          <p:cNvSpPr>
            <a:spLocks noGrp="1"/>
          </p:cNvSpPr>
          <p:nvPr>
            <p:ph type="sldNum" sz="quarter" idx="4294967295"/>
          </p:nvPr>
        </p:nvSpPr>
        <p:spPr>
          <a:xfrm>
            <a:off x="11277600" y="6356351"/>
            <a:ext cx="914401" cy="365125"/>
          </a:xfrm>
          <a:prstGeom prst="rect">
            <a:avLst/>
          </a:prstGeom>
        </p:spPr>
        <p:txBody>
          <a:bodyPr/>
          <a:lstStyle/>
          <a:p>
            <a:fld id="{72C88C01-EF0A-BE49-9F96-21AFAEFD178F}" type="slidenum">
              <a:rPr kumimoji="1" lang="zh-CN" altLang="en-US" smtClean="0"/>
              <a:pPr/>
              <a:t>35</a:t>
            </a:fld>
            <a:endParaRPr kumimoji="1" lang="zh-CN" altLang="en-US" dirty="0"/>
          </a:p>
        </p:txBody>
      </p:sp>
      <p:sp>
        <p:nvSpPr>
          <p:cNvPr id="5" name="文本框 4">
            <a:extLst>
              <a:ext uri="{FF2B5EF4-FFF2-40B4-BE49-F238E27FC236}">
                <a16:creationId xmlns:a16="http://schemas.microsoft.com/office/drawing/2014/main" id="{322E1883-4FF6-9745-9FE7-868B82FA3E12}"/>
              </a:ext>
            </a:extLst>
          </p:cNvPr>
          <p:cNvSpPr txBox="1"/>
          <p:nvPr/>
        </p:nvSpPr>
        <p:spPr>
          <a:xfrm>
            <a:off x="5294314" y="214026"/>
            <a:ext cx="1825884" cy="523220"/>
          </a:xfrm>
          <a:prstGeom prst="rect">
            <a:avLst/>
          </a:prstGeom>
          <a:noFill/>
        </p:spPr>
        <p:txBody>
          <a:bodyPr wrap="square" rtlCol="0">
            <a:spAutoFit/>
          </a:bodyPr>
          <a:lstStyle/>
          <a:p>
            <a:r>
              <a:rPr kumimoji="1" lang="zh-CN" altLang="en-US" sz="2800" b="1" dirty="0">
                <a:latin typeface="Microsoft YaHei" panose="020B0503020204020204" pitchFamily="34" charset="-122"/>
                <a:ea typeface="Microsoft YaHei" panose="020B0503020204020204" pitchFamily="34" charset="-122"/>
              </a:rPr>
              <a:t>消融实验</a:t>
            </a:r>
            <a:endParaRPr kumimoji="1" lang="en-US" altLang="zh-CN" sz="2800" b="1" dirty="0">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9CC97C0F-7EB9-5A49-B534-623EACCF7719}"/>
              </a:ext>
            </a:extLst>
          </p:cNvPr>
          <p:cNvSpPr/>
          <p:nvPr/>
        </p:nvSpPr>
        <p:spPr>
          <a:xfrm>
            <a:off x="5294314" y="1155377"/>
            <a:ext cx="2161659" cy="458908"/>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ct val="150000"/>
              </a:lnSpc>
            </a:pPr>
            <a:r>
              <a:rPr lang="en-US" altLang="zh-CN" b="1" dirty="0">
                <a:solidFill>
                  <a:srgbClr val="003B87"/>
                </a:solidFill>
                <a:latin typeface="Microsoft YaHei" panose="020B0503020204020204" pitchFamily="34" charset="-122"/>
                <a:ea typeface="Microsoft YaHei" panose="020B0503020204020204" pitchFamily="34" charset="-122"/>
              </a:rPr>
              <a:t>V1 vs. V2</a:t>
            </a:r>
            <a:r>
              <a:rPr lang="zh-CN" altLang="en-US" b="1" dirty="0">
                <a:solidFill>
                  <a:srgbClr val="003B87"/>
                </a:solidFill>
                <a:latin typeface="Microsoft YaHei" panose="020B0503020204020204" pitchFamily="34" charset="-122"/>
                <a:ea typeface="Microsoft YaHei" panose="020B0503020204020204" pitchFamily="34" charset="-122"/>
              </a:rPr>
              <a:t>：</a:t>
            </a:r>
            <a:endParaRPr lang="en-US" altLang="zh-CN" dirty="0">
              <a:solidFill>
                <a:srgbClr val="003B87"/>
              </a:solidFill>
              <a:latin typeface="Microsoft YaHei" panose="020B0503020204020204" pitchFamily="34" charset="-122"/>
              <a:ea typeface="Microsoft YaHei" panose="020B0503020204020204" pitchFamily="34" charset="-122"/>
            </a:endParaRPr>
          </a:p>
        </p:txBody>
      </p:sp>
      <p:sp>
        <p:nvSpPr>
          <p:cNvPr id="10" name="矩形 9">
            <a:extLst>
              <a:ext uri="{FF2B5EF4-FFF2-40B4-BE49-F238E27FC236}">
                <a16:creationId xmlns:a16="http://schemas.microsoft.com/office/drawing/2014/main" id="{A311B6C9-B3FF-7E42-B03C-24A923848833}"/>
              </a:ext>
            </a:extLst>
          </p:cNvPr>
          <p:cNvSpPr/>
          <p:nvPr/>
        </p:nvSpPr>
        <p:spPr>
          <a:xfrm>
            <a:off x="354210" y="6369636"/>
            <a:ext cx="7775802" cy="33855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600" b="0" i="1" dirty="0" err="1">
                <a:solidFill>
                  <a:srgbClr val="333333"/>
                </a:solidFill>
                <a:effectLst/>
                <a:latin typeface="Arial" panose="020B0604020202020204" pitchFamily="34" charset="0"/>
                <a:cs typeface="Arial" panose="020B0604020202020204" pitchFamily="34" charset="0"/>
              </a:rPr>
              <a:t>doi</a:t>
            </a:r>
            <a:r>
              <a:rPr lang="en-US" altLang="zh-CN" sz="1600" b="0" i="1" dirty="0">
                <a:solidFill>
                  <a:srgbClr val="333333"/>
                </a:solidFill>
                <a:effectLst/>
                <a:latin typeface="Arial" panose="020B0604020202020204" pitchFamily="34" charset="0"/>
                <a:cs typeface="Arial" panose="020B0604020202020204" pitchFamily="34" charset="0"/>
              </a:rPr>
              <a:t>: 10.1109/TPAMI.2020.2983686.</a:t>
            </a:r>
            <a:endParaRPr lang="zh-CN" altLang="en-US" sz="1600" i="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673DB2CC-3C17-401D-88CA-0EC3C4B359BA}"/>
              </a:ext>
            </a:extLst>
          </p:cNvPr>
          <p:cNvSpPr/>
          <p:nvPr/>
        </p:nvSpPr>
        <p:spPr>
          <a:xfrm>
            <a:off x="5892800" y="5051461"/>
            <a:ext cx="6189507" cy="874407"/>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n-US" altLang="zh-CN" b="1" dirty="0">
                <a:solidFill>
                  <a:srgbClr val="FF0000"/>
                </a:solidFill>
                <a:latin typeface="Microsoft YaHei" panose="020B0503020204020204" pitchFamily="34" charset="-122"/>
                <a:ea typeface="Microsoft YaHei" panose="020B0503020204020204" pitchFamily="34" charset="-122"/>
              </a:rPr>
              <a:t>HRNetV2</a:t>
            </a:r>
            <a:r>
              <a:rPr lang="zh-CN" altLang="en-US" b="1" dirty="0">
                <a:latin typeface="Microsoft YaHei" panose="020B0503020204020204" pitchFamily="34" charset="-122"/>
                <a:ea typeface="Microsoft YaHei" panose="020B0503020204020204" pitchFamily="34" charset="-122"/>
              </a:rPr>
              <a:t>效果明显优于</a:t>
            </a:r>
            <a:r>
              <a:rPr lang="en-US" altLang="zh-CN" b="1" dirty="0">
                <a:latin typeface="Microsoft YaHei" panose="020B0503020204020204" pitchFamily="34" charset="-122"/>
                <a:ea typeface="Microsoft YaHei" panose="020B0503020204020204" pitchFamily="34" charset="-122"/>
              </a:rPr>
              <a:t>HRNetV1</a:t>
            </a:r>
          </a:p>
          <a:p>
            <a:pPr algn="ctr">
              <a:lnSpc>
                <a:spcPct val="150000"/>
              </a:lnSpc>
            </a:pPr>
            <a:r>
              <a:rPr lang="zh-CN" altLang="en-US" b="1" dirty="0">
                <a:solidFill>
                  <a:srgbClr val="FF0000"/>
                </a:solidFill>
                <a:latin typeface="Microsoft YaHei" panose="020B0503020204020204" pitchFamily="34" charset="-122"/>
                <a:ea typeface="Microsoft YaHei" panose="020B0503020204020204" pitchFamily="34" charset="-122"/>
              </a:rPr>
              <a:t>聚合低分辨率并行卷积流的特征</a:t>
            </a:r>
            <a:r>
              <a:rPr lang="zh-CN" altLang="en-US" b="1" dirty="0">
                <a:latin typeface="Microsoft YaHei" panose="020B0503020204020204" pitchFamily="34" charset="-122"/>
                <a:ea typeface="Microsoft YaHei" panose="020B0503020204020204" pitchFamily="34" charset="-122"/>
              </a:rPr>
              <a:t>有助于检测性能的提高</a:t>
            </a:r>
            <a:endParaRPr lang="en-US" altLang="zh-CN" b="1" dirty="0">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2E9EEE8F-ED8F-4C0D-8A0E-4281E660E7EF}"/>
              </a:ext>
            </a:extLst>
          </p:cNvPr>
          <p:cNvPicPr>
            <a:picLocks noChangeAspect="1"/>
          </p:cNvPicPr>
          <p:nvPr/>
        </p:nvPicPr>
        <p:blipFill>
          <a:blip r:embed="rId3"/>
          <a:stretch>
            <a:fillRect/>
          </a:stretch>
        </p:blipFill>
        <p:spPr>
          <a:xfrm>
            <a:off x="6786688" y="1190340"/>
            <a:ext cx="4188276" cy="3826158"/>
          </a:xfrm>
          <a:prstGeom prst="rect">
            <a:avLst/>
          </a:prstGeom>
        </p:spPr>
      </p:pic>
      <p:sp>
        <p:nvSpPr>
          <p:cNvPr id="14" name="矩形 13">
            <a:extLst>
              <a:ext uri="{FF2B5EF4-FFF2-40B4-BE49-F238E27FC236}">
                <a16:creationId xmlns:a16="http://schemas.microsoft.com/office/drawing/2014/main" id="{D82BA5C3-367A-4D7F-B986-1FE68AFED0CB}"/>
              </a:ext>
            </a:extLst>
          </p:cNvPr>
          <p:cNvSpPr/>
          <p:nvPr/>
        </p:nvSpPr>
        <p:spPr>
          <a:xfrm>
            <a:off x="8423716" y="1442134"/>
            <a:ext cx="249382" cy="15146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1488D719-0517-40BC-968B-6700A80C6466}"/>
              </a:ext>
            </a:extLst>
          </p:cNvPr>
          <p:cNvSpPr/>
          <p:nvPr/>
        </p:nvSpPr>
        <p:spPr>
          <a:xfrm>
            <a:off x="10506516" y="1442133"/>
            <a:ext cx="249382" cy="13761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399D7820-4A3F-4147-A405-F41EAA7F9EC9}"/>
              </a:ext>
            </a:extLst>
          </p:cNvPr>
          <p:cNvSpPr/>
          <p:nvPr/>
        </p:nvSpPr>
        <p:spPr>
          <a:xfrm>
            <a:off x="694493" y="1155377"/>
            <a:ext cx="2161659" cy="458908"/>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ct val="150000"/>
              </a:lnSpc>
            </a:pPr>
            <a:r>
              <a:rPr lang="zh-CN" altLang="en-US" b="1" dirty="0">
                <a:solidFill>
                  <a:srgbClr val="003B87"/>
                </a:solidFill>
                <a:latin typeface="Microsoft YaHei" panose="020B0503020204020204" pitchFamily="34" charset="-122"/>
                <a:ea typeface="Microsoft YaHei" panose="020B0503020204020204" pitchFamily="34" charset="-122"/>
              </a:rPr>
              <a:t>分辨率维护：</a:t>
            </a:r>
            <a:endParaRPr lang="en-US" altLang="zh-CN" dirty="0">
              <a:solidFill>
                <a:srgbClr val="003B87"/>
              </a:solidFill>
              <a:latin typeface="Microsoft YaHei" panose="020B0503020204020204" pitchFamily="34" charset="-122"/>
              <a:ea typeface="Microsoft YaHei" panose="020B0503020204020204" pitchFamily="34" charset="-122"/>
            </a:endParaRPr>
          </a:p>
        </p:txBody>
      </p:sp>
      <p:pic>
        <p:nvPicPr>
          <p:cNvPr id="20" name="图片 19">
            <a:extLst>
              <a:ext uri="{FF2B5EF4-FFF2-40B4-BE49-F238E27FC236}">
                <a16:creationId xmlns:a16="http://schemas.microsoft.com/office/drawing/2014/main" id="{36AE745D-1CA3-46C6-BEE4-56AEB3A9A086}"/>
              </a:ext>
            </a:extLst>
          </p:cNvPr>
          <p:cNvPicPr>
            <a:picLocks noChangeAspect="1"/>
          </p:cNvPicPr>
          <p:nvPr/>
        </p:nvPicPr>
        <p:blipFill>
          <a:blip r:embed="rId4"/>
          <a:stretch>
            <a:fillRect/>
          </a:stretch>
        </p:blipFill>
        <p:spPr>
          <a:xfrm>
            <a:off x="1046595" y="1663556"/>
            <a:ext cx="4517611" cy="3402781"/>
          </a:xfrm>
          <a:prstGeom prst="rect">
            <a:avLst/>
          </a:prstGeom>
        </p:spPr>
      </p:pic>
      <p:sp>
        <p:nvSpPr>
          <p:cNvPr id="21" name="矩形 20">
            <a:extLst>
              <a:ext uri="{FF2B5EF4-FFF2-40B4-BE49-F238E27FC236}">
                <a16:creationId xmlns:a16="http://schemas.microsoft.com/office/drawing/2014/main" id="{E03C0E4C-7D19-4874-B346-482B0BA4C6C1}"/>
              </a:ext>
            </a:extLst>
          </p:cNvPr>
          <p:cNvSpPr/>
          <p:nvPr/>
        </p:nvSpPr>
        <p:spPr>
          <a:xfrm>
            <a:off x="1558136" y="5097207"/>
            <a:ext cx="3494528" cy="874407"/>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zh-CN" altLang="en-US" b="1" dirty="0">
                <a:solidFill>
                  <a:srgbClr val="FF0000"/>
                </a:solidFill>
                <a:latin typeface="Microsoft YaHei" panose="020B0503020204020204" pitchFamily="34" charset="-122"/>
                <a:ea typeface="Microsoft YaHei" panose="020B0503020204020204" pitchFamily="34" charset="-122"/>
              </a:rPr>
              <a:t>网络早期低分辨率卷积流得到的低分辨率特征鲜有帮助</a:t>
            </a:r>
            <a:endParaRPr lang="en-US" altLang="zh-CN" b="1" dirty="0">
              <a:latin typeface="Microsoft YaHei" panose="020B0503020204020204" pitchFamily="34" charset="-122"/>
              <a:ea typeface="Microsoft YaHei" panose="020B0503020204020204" pitchFamily="34" charset="-122"/>
            </a:endParaRPr>
          </a:p>
        </p:txBody>
      </p:sp>
      <p:cxnSp>
        <p:nvCxnSpPr>
          <p:cNvPr id="24" name="直接连接符 23">
            <a:extLst>
              <a:ext uri="{FF2B5EF4-FFF2-40B4-BE49-F238E27FC236}">
                <a16:creationId xmlns:a16="http://schemas.microsoft.com/office/drawing/2014/main" id="{FB0A9324-D7B8-4555-ACDF-AE5597898240}"/>
              </a:ext>
            </a:extLst>
          </p:cNvPr>
          <p:cNvCxnSpPr>
            <a:cxnSpLocks/>
          </p:cNvCxnSpPr>
          <p:nvPr/>
        </p:nvCxnSpPr>
        <p:spPr>
          <a:xfrm>
            <a:off x="1217872" y="2499643"/>
            <a:ext cx="1921164" cy="0"/>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sp>
        <p:nvSpPr>
          <p:cNvPr id="27" name="矩形 26">
            <a:extLst>
              <a:ext uri="{FF2B5EF4-FFF2-40B4-BE49-F238E27FC236}">
                <a16:creationId xmlns:a16="http://schemas.microsoft.com/office/drawing/2014/main" id="{FA7B36A2-9B90-417F-8AFA-D9AA65617E27}"/>
              </a:ext>
            </a:extLst>
          </p:cNvPr>
          <p:cNvSpPr/>
          <p:nvPr/>
        </p:nvSpPr>
        <p:spPr>
          <a:xfrm>
            <a:off x="1186720" y="1920429"/>
            <a:ext cx="1669432" cy="2321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a:extLst>
              <a:ext uri="{FF2B5EF4-FFF2-40B4-BE49-F238E27FC236}">
                <a16:creationId xmlns:a16="http://schemas.microsoft.com/office/drawing/2014/main" id="{CDC394E2-6488-4D6A-A9DB-3E2DE1B163E4}"/>
              </a:ext>
            </a:extLst>
          </p:cNvPr>
          <p:cNvCxnSpPr>
            <a:cxnSpLocks/>
          </p:cNvCxnSpPr>
          <p:nvPr/>
        </p:nvCxnSpPr>
        <p:spPr>
          <a:xfrm>
            <a:off x="1895570" y="3281039"/>
            <a:ext cx="3550190" cy="0"/>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30" name="直接连接符 29">
            <a:extLst>
              <a:ext uri="{FF2B5EF4-FFF2-40B4-BE49-F238E27FC236}">
                <a16:creationId xmlns:a16="http://schemas.microsoft.com/office/drawing/2014/main" id="{9F627485-A983-42FD-A461-E28C01D1D6DE}"/>
              </a:ext>
            </a:extLst>
          </p:cNvPr>
          <p:cNvCxnSpPr>
            <a:cxnSpLocks/>
          </p:cNvCxnSpPr>
          <p:nvPr/>
        </p:nvCxnSpPr>
        <p:spPr>
          <a:xfrm>
            <a:off x="1895570" y="3668043"/>
            <a:ext cx="3550190" cy="0"/>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880029191"/>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6BDFF3F-15BC-474A-B992-B81E293EF33C}"/>
              </a:ext>
            </a:extLst>
          </p:cNvPr>
          <p:cNvSpPr>
            <a:spLocks noGrp="1"/>
          </p:cNvSpPr>
          <p:nvPr>
            <p:ph type="sldNum" sz="quarter" idx="4294967295"/>
          </p:nvPr>
        </p:nvSpPr>
        <p:spPr>
          <a:xfrm>
            <a:off x="11277600" y="6356351"/>
            <a:ext cx="914401" cy="365125"/>
          </a:xfrm>
          <a:prstGeom prst="rect">
            <a:avLst/>
          </a:prstGeom>
        </p:spPr>
        <p:txBody>
          <a:bodyPr/>
          <a:lstStyle/>
          <a:p>
            <a:fld id="{72C88C01-EF0A-BE49-9F96-21AFAEFD178F}" type="slidenum">
              <a:rPr kumimoji="1" lang="zh-CN" altLang="en-US" smtClean="0"/>
              <a:pPr/>
              <a:t>36</a:t>
            </a:fld>
            <a:endParaRPr kumimoji="1" lang="zh-CN" altLang="en-US" dirty="0"/>
          </a:p>
        </p:txBody>
      </p:sp>
      <p:sp>
        <p:nvSpPr>
          <p:cNvPr id="5" name="文本框 4">
            <a:extLst>
              <a:ext uri="{FF2B5EF4-FFF2-40B4-BE49-F238E27FC236}">
                <a16:creationId xmlns:a16="http://schemas.microsoft.com/office/drawing/2014/main" id="{322E1883-4FF6-9745-9FE7-868B82FA3E12}"/>
              </a:ext>
            </a:extLst>
          </p:cNvPr>
          <p:cNvSpPr txBox="1"/>
          <p:nvPr/>
        </p:nvSpPr>
        <p:spPr>
          <a:xfrm>
            <a:off x="5294314" y="214026"/>
            <a:ext cx="1825884" cy="523220"/>
          </a:xfrm>
          <a:prstGeom prst="rect">
            <a:avLst/>
          </a:prstGeom>
          <a:noFill/>
        </p:spPr>
        <p:txBody>
          <a:bodyPr wrap="square" rtlCol="0">
            <a:spAutoFit/>
          </a:bodyPr>
          <a:lstStyle/>
          <a:p>
            <a:r>
              <a:rPr kumimoji="1" lang="zh-CN" altLang="en-US" sz="2800" b="1" dirty="0">
                <a:latin typeface="Microsoft YaHei" panose="020B0503020204020204" pitchFamily="34" charset="-122"/>
                <a:ea typeface="Microsoft YaHei" panose="020B0503020204020204" pitchFamily="34" charset="-122"/>
              </a:rPr>
              <a:t>总结展望</a:t>
            </a:r>
            <a:endParaRPr kumimoji="1" lang="en-US" altLang="zh-CN" sz="2800" b="1" dirty="0">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9CC97C0F-7EB9-5A49-B534-623EACCF7719}"/>
              </a:ext>
            </a:extLst>
          </p:cNvPr>
          <p:cNvSpPr/>
          <p:nvPr/>
        </p:nvSpPr>
        <p:spPr>
          <a:xfrm>
            <a:off x="700087" y="1308243"/>
            <a:ext cx="2161659" cy="458908"/>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ct val="150000"/>
              </a:lnSpc>
            </a:pPr>
            <a:r>
              <a:rPr lang="en-US" altLang="zh-CN" b="1" dirty="0" err="1">
                <a:solidFill>
                  <a:srgbClr val="003B87"/>
                </a:solidFill>
                <a:latin typeface="Microsoft YaHei" panose="020B0503020204020204" pitchFamily="34" charset="-122"/>
                <a:ea typeface="Microsoft YaHei" panose="020B0503020204020204" pitchFamily="34" charset="-122"/>
              </a:rPr>
              <a:t>HRNet</a:t>
            </a:r>
            <a:r>
              <a:rPr lang="zh-CN" altLang="en-US" b="1" dirty="0">
                <a:solidFill>
                  <a:srgbClr val="003B87"/>
                </a:solidFill>
                <a:latin typeface="Microsoft YaHei" panose="020B0503020204020204" pitchFamily="34" charset="-122"/>
                <a:ea typeface="Microsoft YaHei" panose="020B0503020204020204" pitchFamily="34" charset="-122"/>
              </a:rPr>
              <a:t>总结：</a:t>
            </a:r>
            <a:endParaRPr lang="en-US" altLang="zh-CN" dirty="0">
              <a:solidFill>
                <a:srgbClr val="003B87"/>
              </a:solidFill>
              <a:latin typeface="Microsoft YaHei" panose="020B0503020204020204" pitchFamily="34" charset="-122"/>
              <a:ea typeface="Microsoft YaHei" panose="020B0503020204020204" pitchFamily="34" charset="-122"/>
            </a:endParaRPr>
          </a:p>
        </p:txBody>
      </p:sp>
      <p:sp>
        <p:nvSpPr>
          <p:cNvPr id="10" name="矩形 9">
            <a:extLst>
              <a:ext uri="{FF2B5EF4-FFF2-40B4-BE49-F238E27FC236}">
                <a16:creationId xmlns:a16="http://schemas.microsoft.com/office/drawing/2014/main" id="{A311B6C9-B3FF-7E42-B03C-24A923848833}"/>
              </a:ext>
            </a:extLst>
          </p:cNvPr>
          <p:cNvSpPr/>
          <p:nvPr/>
        </p:nvSpPr>
        <p:spPr>
          <a:xfrm>
            <a:off x="354210" y="6369636"/>
            <a:ext cx="7775802" cy="33855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600" b="0" i="1" dirty="0" err="1">
                <a:solidFill>
                  <a:srgbClr val="333333"/>
                </a:solidFill>
                <a:effectLst/>
                <a:latin typeface="Arial" panose="020B0604020202020204" pitchFamily="34" charset="0"/>
                <a:cs typeface="Arial" panose="020B0604020202020204" pitchFamily="34" charset="0"/>
              </a:rPr>
              <a:t>doi</a:t>
            </a:r>
            <a:r>
              <a:rPr lang="en-US" altLang="zh-CN" sz="1600" b="0" i="1" dirty="0">
                <a:solidFill>
                  <a:srgbClr val="333333"/>
                </a:solidFill>
                <a:effectLst/>
                <a:latin typeface="Arial" panose="020B0604020202020204" pitchFamily="34" charset="0"/>
                <a:cs typeface="Arial" panose="020B0604020202020204" pitchFamily="34" charset="0"/>
              </a:rPr>
              <a:t>: 10.1109/TPAMI.2020.2983686.</a:t>
            </a:r>
            <a:endParaRPr lang="zh-CN" altLang="en-US" sz="1600" i="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B6739D76-6600-4F05-B7E4-5A0DA686E7D5}"/>
              </a:ext>
            </a:extLst>
          </p:cNvPr>
          <p:cNvSpPr/>
          <p:nvPr/>
        </p:nvSpPr>
        <p:spPr>
          <a:xfrm>
            <a:off x="700087" y="3429000"/>
            <a:ext cx="2161659" cy="458908"/>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ct val="150000"/>
              </a:lnSpc>
            </a:pPr>
            <a:r>
              <a:rPr lang="en-US" altLang="zh-CN" b="1" dirty="0" err="1">
                <a:solidFill>
                  <a:srgbClr val="003B87"/>
                </a:solidFill>
                <a:latin typeface="Microsoft YaHei" panose="020B0503020204020204" pitchFamily="34" charset="-122"/>
                <a:ea typeface="Microsoft YaHei" panose="020B0503020204020204" pitchFamily="34" charset="-122"/>
              </a:rPr>
              <a:t>HRNet</a:t>
            </a:r>
            <a:r>
              <a:rPr lang="zh-CN" altLang="en-US" b="1" dirty="0">
                <a:solidFill>
                  <a:srgbClr val="003B87"/>
                </a:solidFill>
                <a:latin typeface="Microsoft YaHei" panose="020B0503020204020204" pitchFamily="34" charset="-122"/>
                <a:ea typeface="Microsoft YaHei" panose="020B0503020204020204" pitchFamily="34" charset="-122"/>
              </a:rPr>
              <a:t>展望：</a:t>
            </a:r>
            <a:endParaRPr lang="en-US" altLang="zh-CN" dirty="0">
              <a:solidFill>
                <a:srgbClr val="003B87"/>
              </a:solidFill>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F3CAB89C-C7E8-4D3E-976C-DA492059BEB6}"/>
              </a:ext>
            </a:extLst>
          </p:cNvPr>
          <p:cNvSpPr/>
          <p:nvPr/>
        </p:nvSpPr>
        <p:spPr>
          <a:xfrm>
            <a:off x="2149695" y="1953123"/>
            <a:ext cx="7726356" cy="128990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ct val="150000"/>
              </a:lnSpc>
            </a:pPr>
            <a:r>
              <a:rPr lang="zh-CN" altLang="en-US" b="1" dirty="0">
                <a:latin typeface="Microsoft YaHei" panose="020B0503020204020204" pitchFamily="34" charset="-122"/>
                <a:ea typeface="Microsoft YaHei" panose="020B0503020204020204" pitchFamily="34" charset="-122"/>
              </a:rPr>
              <a:t>通过</a:t>
            </a:r>
            <a:r>
              <a:rPr lang="zh-CN" altLang="en-US" b="1" dirty="0">
                <a:solidFill>
                  <a:srgbClr val="FF0000"/>
                </a:solidFill>
                <a:latin typeface="Microsoft YaHei" panose="020B0503020204020204" pitchFamily="34" charset="-122"/>
                <a:ea typeface="Microsoft YaHei" panose="020B0503020204020204" pitchFamily="34" charset="-122"/>
              </a:rPr>
              <a:t>并行连接</a:t>
            </a:r>
            <a:r>
              <a:rPr lang="zh-CN" altLang="en-US" b="1" dirty="0">
                <a:latin typeface="Microsoft YaHei" panose="020B0503020204020204" pitchFamily="34" charset="-122"/>
                <a:ea typeface="Microsoft YaHei" panose="020B0503020204020204" pitchFamily="34" charset="-122"/>
              </a:rPr>
              <a:t>高分辨率到低分辨率卷积流，同时</a:t>
            </a:r>
            <a:r>
              <a:rPr lang="zh-CN" altLang="en-US" b="1" dirty="0">
                <a:solidFill>
                  <a:srgbClr val="FF0000"/>
                </a:solidFill>
                <a:latin typeface="Microsoft YaHei" panose="020B0503020204020204" pitchFamily="34" charset="-122"/>
                <a:ea typeface="Microsoft YaHei" panose="020B0503020204020204" pitchFamily="34" charset="-122"/>
              </a:rPr>
              <a:t>不断融合</a:t>
            </a:r>
            <a:r>
              <a:rPr lang="zh-CN" altLang="en-US" b="1" dirty="0">
                <a:latin typeface="Microsoft YaHei" panose="020B0503020204020204" pitchFamily="34" charset="-122"/>
                <a:ea typeface="Microsoft YaHei" panose="020B0503020204020204" pitchFamily="34" charset="-122"/>
              </a:rPr>
              <a:t>各卷积流中的信息，使处理过程中</a:t>
            </a:r>
            <a:r>
              <a:rPr lang="zh-CN" altLang="en-US" b="1" dirty="0">
                <a:solidFill>
                  <a:srgbClr val="FF0000"/>
                </a:solidFill>
                <a:latin typeface="Microsoft YaHei" panose="020B0503020204020204" pitchFamily="34" charset="-122"/>
                <a:ea typeface="Microsoft YaHei" panose="020B0503020204020204" pitchFamily="34" charset="-122"/>
              </a:rPr>
              <a:t>维持图像的高分辨率表达</a:t>
            </a:r>
            <a:r>
              <a:rPr lang="zh-CN" altLang="en-US" b="1" dirty="0">
                <a:latin typeface="Microsoft YaHei" panose="020B0503020204020204" pitchFamily="34" charset="-122"/>
                <a:ea typeface="Microsoft YaHei" panose="020B0503020204020204" pitchFamily="34" charset="-122"/>
              </a:rPr>
              <a:t>，达到检测结果拥有更加丰富的情景信息和更加精确的空间表达的目的</a:t>
            </a:r>
            <a:endParaRPr lang="en-US" altLang="zh-CN" dirty="0">
              <a:latin typeface="Microsoft YaHei" panose="020B0503020204020204" pitchFamily="34" charset="-122"/>
              <a:ea typeface="Microsoft YaHei" panose="020B0503020204020204" pitchFamily="34" charset="-122"/>
            </a:endParaRPr>
          </a:p>
        </p:txBody>
      </p:sp>
      <p:sp>
        <p:nvSpPr>
          <p:cNvPr id="9" name="矩形 8">
            <a:extLst>
              <a:ext uri="{FF2B5EF4-FFF2-40B4-BE49-F238E27FC236}">
                <a16:creationId xmlns:a16="http://schemas.microsoft.com/office/drawing/2014/main" id="{9601862E-418F-42B8-A60A-969821263EE4}"/>
              </a:ext>
            </a:extLst>
          </p:cNvPr>
          <p:cNvSpPr/>
          <p:nvPr/>
        </p:nvSpPr>
        <p:spPr>
          <a:xfrm>
            <a:off x="2149695" y="4161379"/>
            <a:ext cx="7726356" cy="128990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ct val="150000"/>
              </a:lnSpc>
            </a:pPr>
            <a:r>
              <a:rPr lang="zh-CN" altLang="en-US" b="1" dirty="0">
                <a:latin typeface="Microsoft YaHei" panose="020B0503020204020204" pitchFamily="34" charset="-122"/>
                <a:ea typeface="Microsoft YaHei" panose="020B0503020204020204" pitchFamily="34" charset="-122"/>
              </a:rPr>
              <a:t>鼓励更多研究向通过</a:t>
            </a:r>
            <a:r>
              <a:rPr lang="zh-CN" altLang="en-US" b="1" dirty="0">
                <a:solidFill>
                  <a:srgbClr val="FF0000"/>
                </a:solidFill>
                <a:latin typeface="Microsoft YaHei" panose="020B0503020204020204" pitchFamily="34" charset="-122"/>
                <a:ea typeface="Microsoft YaHei" panose="020B0503020204020204" pitchFamily="34" charset="-122"/>
              </a:rPr>
              <a:t>直接设计神经网络框架</a:t>
            </a:r>
            <a:r>
              <a:rPr lang="zh-CN" altLang="en-US" b="1" dirty="0">
                <a:latin typeface="Microsoft YaHei" panose="020B0503020204020204" pitchFamily="34" charset="-122"/>
                <a:ea typeface="Microsoft YaHei" panose="020B0503020204020204" pitchFamily="34" charset="-122"/>
              </a:rPr>
              <a:t>解决特定视觉问题方面开展</a:t>
            </a:r>
            <a:endParaRPr lang="en-US" altLang="zh-CN" b="1" dirty="0">
              <a:latin typeface="Microsoft YaHei" panose="020B0503020204020204" pitchFamily="34" charset="-122"/>
              <a:ea typeface="Microsoft YaHei" panose="020B0503020204020204" pitchFamily="34" charset="-122"/>
            </a:endParaRPr>
          </a:p>
          <a:p>
            <a:pPr algn="just">
              <a:lnSpc>
                <a:spcPct val="150000"/>
              </a:lnSpc>
            </a:pPr>
            <a:r>
              <a:rPr lang="zh-CN" altLang="en-US" b="1" dirty="0">
                <a:latin typeface="Microsoft YaHei" panose="020B0503020204020204" pitchFamily="34" charset="-122"/>
                <a:ea typeface="Microsoft YaHei" panose="020B0503020204020204" pitchFamily="34" charset="-122"/>
              </a:rPr>
              <a:t>研究在</a:t>
            </a:r>
            <a:r>
              <a:rPr lang="zh-CN" altLang="en-US" b="1" dirty="0">
                <a:solidFill>
                  <a:srgbClr val="FF0000"/>
                </a:solidFill>
                <a:latin typeface="Microsoft YaHei" panose="020B0503020204020204" pitchFamily="34" charset="-122"/>
                <a:ea typeface="Microsoft YaHei" panose="020B0503020204020204" pitchFamily="34" charset="-122"/>
              </a:rPr>
              <a:t>图像分割</a:t>
            </a:r>
            <a:r>
              <a:rPr lang="zh-CN" altLang="en-US" b="1" dirty="0">
                <a:latin typeface="Microsoft YaHei" panose="020B0503020204020204" pitchFamily="34" charset="-122"/>
                <a:ea typeface="Microsoft YaHei" panose="020B0503020204020204" pitchFamily="34" charset="-122"/>
              </a:rPr>
              <a:t>领域，</a:t>
            </a:r>
            <a:r>
              <a:rPr lang="en-US" altLang="zh-CN" b="1" dirty="0" err="1">
                <a:latin typeface="Microsoft YaHei" panose="020B0503020204020204" pitchFamily="34" charset="-122"/>
                <a:ea typeface="Microsoft YaHei" panose="020B0503020204020204" pitchFamily="34" charset="-122"/>
              </a:rPr>
              <a:t>HRNet</a:t>
            </a:r>
            <a:r>
              <a:rPr lang="zh-CN" altLang="en-US" b="1" dirty="0">
                <a:latin typeface="Microsoft YaHei" panose="020B0503020204020204" pitchFamily="34" charset="-122"/>
                <a:ea typeface="Microsoft YaHei" panose="020B0503020204020204" pitchFamily="34" charset="-122"/>
              </a:rPr>
              <a:t>与其他技术的融合，如与</a:t>
            </a:r>
            <a:r>
              <a:rPr lang="en-US" altLang="zh-CN" b="1" dirty="0">
                <a:latin typeface="Microsoft YaHei" panose="020B0503020204020204" pitchFamily="34" charset="-122"/>
                <a:ea typeface="Microsoft YaHei" panose="020B0503020204020204" pitchFamily="34" charset="-122"/>
              </a:rPr>
              <a:t>OCR</a:t>
            </a:r>
            <a:r>
              <a:rPr lang="zh-CN" altLang="en-US" b="1" dirty="0">
                <a:latin typeface="Microsoft YaHei" panose="020B0503020204020204" pitchFamily="34" charset="-122"/>
                <a:ea typeface="Microsoft YaHei" panose="020B0503020204020204" pitchFamily="34" charset="-122"/>
              </a:rPr>
              <a:t>技术结合</a:t>
            </a:r>
            <a:endParaRPr lang="en-US" altLang="zh-CN" b="1" dirty="0">
              <a:latin typeface="Microsoft YaHei" panose="020B0503020204020204" pitchFamily="34" charset="-122"/>
              <a:ea typeface="Microsoft YaHei" panose="020B0503020204020204" pitchFamily="34" charset="-122"/>
            </a:endParaRPr>
          </a:p>
          <a:p>
            <a:pPr algn="just">
              <a:lnSpc>
                <a:spcPct val="150000"/>
              </a:lnSpc>
            </a:pPr>
            <a:r>
              <a:rPr lang="zh-CN" altLang="en-US" b="1" dirty="0">
                <a:latin typeface="Microsoft YaHei" panose="020B0503020204020204" pitchFamily="34" charset="-122"/>
                <a:ea typeface="Microsoft YaHei" panose="020B0503020204020204" pitchFamily="34" charset="-122"/>
              </a:rPr>
              <a:t>研究在</a:t>
            </a:r>
            <a:r>
              <a:rPr lang="zh-CN" altLang="en-US" b="1" dirty="0">
                <a:solidFill>
                  <a:srgbClr val="FF0000"/>
                </a:solidFill>
                <a:latin typeface="Microsoft YaHei" panose="020B0503020204020204" pitchFamily="34" charset="-122"/>
                <a:ea typeface="Microsoft YaHei" panose="020B0503020204020204" pitchFamily="34" charset="-122"/>
              </a:rPr>
              <a:t>计算机视觉</a:t>
            </a:r>
            <a:r>
              <a:rPr lang="zh-CN" altLang="en-US" b="1" dirty="0">
                <a:latin typeface="Microsoft YaHei" panose="020B0503020204020204" pitchFamily="34" charset="-122"/>
                <a:ea typeface="Microsoft YaHei" panose="020B0503020204020204" pitchFamily="34" charset="-122"/>
              </a:rPr>
              <a:t>领域，</a:t>
            </a:r>
            <a:r>
              <a:rPr lang="en-US" altLang="zh-CN" b="1" dirty="0" err="1">
                <a:latin typeface="Microsoft YaHei" panose="020B0503020204020204" pitchFamily="34" charset="-122"/>
                <a:ea typeface="Microsoft YaHei" panose="020B0503020204020204" pitchFamily="34" charset="-122"/>
              </a:rPr>
              <a:t>HRNet</a:t>
            </a:r>
            <a:r>
              <a:rPr lang="zh-CN" altLang="en-US" b="1" dirty="0">
                <a:latin typeface="Microsoft YaHei" panose="020B0503020204020204" pitchFamily="34" charset="-122"/>
                <a:ea typeface="Microsoft YaHei" panose="020B0503020204020204" pitchFamily="34" charset="-122"/>
              </a:rPr>
              <a:t>更加广泛的应用，如无人机目标检测</a:t>
            </a: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6536159"/>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0C1A914-8F65-3C4D-99FF-A67DA87341DB}"/>
              </a:ext>
            </a:extLst>
          </p:cNvPr>
          <p:cNvSpPr txBox="1"/>
          <p:nvPr/>
        </p:nvSpPr>
        <p:spPr>
          <a:xfrm>
            <a:off x="5068313" y="4098230"/>
            <a:ext cx="2055374" cy="461665"/>
          </a:xfrm>
          <a:prstGeom prst="rect">
            <a:avLst/>
          </a:prstGeom>
          <a:noFill/>
        </p:spPr>
        <p:txBody>
          <a:bodyPr wrap="square" rtlCol="0">
            <a:spAutoFit/>
          </a:bodyPr>
          <a:lstStyle/>
          <a:p>
            <a:r>
              <a:rPr kumimoji="1" lang="zh-CN" altLang="en-US" sz="2400" b="1" dirty="0">
                <a:latin typeface="SimSun" panose="02010600030101010101" pitchFamily="2" charset="-122"/>
                <a:ea typeface="SimSun" panose="02010600030101010101" pitchFamily="2" charset="-122"/>
                <a:cs typeface="Times New Roman" panose="02020603050405020304" pitchFamily="18" charset="0"/>
              </a:rPr>
              <a:t>姓名：臧亚宁</a:t>
            </a:r>
          </a:p>
        </p:txBody>
      </p:sp>
      <p:sp>
        <p:nvSpPr>
          <p:cNvPr id="6" name="文本框 5">
            <a:extLst>
              <a:ext uri="{FF2B5EF4-FFF2-40B4-BE49-F238E27FC236}">
                <a16:creationId xmlns:a16="http://schemas.microsoft.com/office/drawing/2014/main" id="{6583554A-4117-724C-BE6B-DAB4AA8922C1}"/>
              </a:ext>
            </a:extLst>
          </p:cNvPr>
          <p:cNvSpPr txBox="1"/>
          <p:nvPr/>
        </p:nvSpPr>
        <p:spPr>
          <a:xfrm>
            <a:off x="4815763" y="4543579"/>
            <a:ext cx="2560474" cy="461665"/>
          </a:xfrm>
          <a:prstGeom prst="rect">
            <a:avLst/>
          </a:prstGeom>
          <a:noFill/>
        </p:spPr>
        <p:txBody>
          <a:bodyPr wrap="square" rtlCol="0">
            <a:spAutoFit/>
          </a:bodyPr>
          <a:lstStyle/>
          <a:p>
            <a:pPr algn="ctr"/>
            <a:r>
              <a:rPr kumimoji="1" lang="en-US" altLang="zh-CN" sz="2400" b="1" dirty="0">
                <a:latin typeface="SimSun" panose="02010600030101010101" pitchFamily="2" charset="-122"/>
                <a:ea typeface="SimSun" panose="02010600030101010101" pitchFamily="2" charset="-122"/>
                <a:cs typeface="Times New Roman" panose="02020603050405020304" pitchFamily="18" charset="0"/>
              </a:rPr>
              <a:t>2023</a:t>
            </a:r>
            <a:r>
              <a:rPr kumimoji="1" lang="zh-CN" altLang="en-US" sz="2400" b="1" dirty="0">
                <a:latin typeface="SimSun" panose="02010600030101010101" pitchFamily="2" charset="-122"/>
                <a:ea typeface="SimSun" panose="02010600030101010101" pitchFamily="2" charset="-122"/>
                <a:cs typeface="Times New Roman" panose="02020603050405020304" pitchFamily="18" charset="0"/>
              </a:rPr>
              <a:t>年</a:t>
            </a:r>
            <a:r>
              <a:rPr kumimoji="1" lang="en-US" altLang="zh-CN" sz="2400" b="1" dirty="0">
                <a:latin typeface="SimSun" panose="02010600030101010101" pitchFamily="2" charset="-122"/>
                <a:ea typeface="SimSun" panose="02010600030101010101" pitchFamily="2" charset="-122"/>
                <a:cs typeface="Times New Roman" panose="02020603050405020304" pitchFamily="18" charset="0"/>
              </a:rPr>
              <a:t>12</a:t>
            </a:r>
            <a:r>
              <a:rPr kumimoji="1" lang="zh-CN" altLang="en-US" sz="2400" b="1" dirty="0">
                <a:latin typeface="SimSun" panose="02010600030101010101" pitchFamily="2" charset="-122"/>
                <a:ea typeface="SimSun" panose="02010600030101010101" pitchFamily="2" charset="-122"/>
                <a:cs typeface="Times New Roman" panose="02020603050405020304" pitchFamily="18" charset="0"/>
              </a:rPr>
              <a:t>月</a:t>
            </a:r>
            <a:r>
              <a:rPr kumimoji="1" lang="en-US" altLang="zh-CN" sz="2400" b="1" dirty="0">
                <a:latin typeface="SimSun" panose="02010600030101010101" pitchFamily="2" charset="-122"/>
                <a:ea typeface="SimSun" panose="02010600030101010101" pitchFamily="2" charset="-122"/>
                <a:cs typeface="Times New Roman" panose="02020603050405020304" pitchFamily="18" charset="0"/>
              </a:rPr>
              <a:t>23</a:t>
            </a:r>
            <a:r>
              <a:rPr kumimoji="1" lang="zh-CN" altLang="en-US" sz="2400" b="1" dirty="0">
                <a:latin typeface="SimSun" panose="02010600030101010101" pitchFamily="2" charset="-122"/>
                <a:ea typeface="SimSun" panose="02010600030101010101" pitchFamily="2" charset="-122"/>
                <a:cs typeface="Times New Roman" panose="02020603050405020304" pitchFamily="18" charset="0"/>
              </a:rPr>
              <a:t>日</a:t>
            </a:r>
          </a:p>
        </p:txBody>
      </p:sp>
      <p:sp>
        <p:nvSpPr>
          <p:cNvPr id="7" name="文本框 6">
            <a:extLst>
              <a:ext uri="{FF2B5EF4-FFF2-40B4-BE49-F238E27FC236}">
                <a16:creationId xmlns:a16="http://schemas.microsoft.com/office/drawing/2014/main" id="{C9DC6090-06D1-D344-B90C-84E63823A50E}"/>
              </a:ext>
            </a:extLst>
          </p:cNvPr>
          <p:cNvSpPr txBox="1"/>
          <p:nvPr/>
        </p:nvSpPr>
        <p:spPr>
          <a:xfrm>
            <a:off x="1790611" y="1962232"/>
            <a:ext cx="8957485" cy="1323439"/>
          </a:xfrm>
          <a:prstGeom prst="rect">
            <a:avLst/>
          </a:prstGeom>
          <a:noFill/>
        </p:spPr>
        <p:txBody>
          <a:bodyPr wrap="square" rtlCol="0">
            <a:spAutoFit/>
          </a:bodyPr>
          <a:lstStyle/>
          <a:p>
            <a:pPr algn="ctr"/>
            <a:r>
              <a:rPr kumimoji="1" lang="en-US" altLang="zh-CN" sz="4000" b="1" dirty="0">
                <a:latin typeface="Times New Roman" panose="02020603050405020304" pitchFamily="18" charset="0"/>
                <a:cs typeface="Times New Roman" panose="02020603050405020304" pitchFamily="18" charset="0"/>
              </a:rPr>
              <a:t>Attention to Scale: Scale-aware Semantic Image Segmentation</a:t>
            </a:r>
          </a:p>
        </p:txBody>
      </p:sp>
      <p:sp>
        <p:nvSpPr>
          <p:cNvPr id="9" name="灯片编号占位符 8">
            <a:extLst>
              <a:ext uri="{FF2B5EF4-FFF2-40B4-BE49-F238E27FC236}">
                <a16:creationId xmlns:a16="http://schemas.microsoft.com/office/drawing/2014/main" id="{EF414664-53AD-D549-A289-93F3D0BFEC60}"/>
              </a:ext>
            </a:extLst>
          </p:cNvPr>
          <p:cNvSpPr>
            <a:spLocks noGrp="1"/>
          </p:cNvSpPr>
          <p:nvPr>
            <p:ph type="sldNum" sz="quarter" idx="4294967295"/>
          </p:nvPr>
        </p:nvSpPr>
        <p:spPr>
          <a:xfrm>
            <a:off x="8610600" y="6356350"/>
            <a:ext cx="2743200" cy="365125"/>
          </a:xfrm>
          <a:prstGeom prst="rect">
            <a:avLst/>
          </a:prstGeom>
        </p:spPr>
        <p:txBody>
          <a:bodyPr/>
          <a:lstStyle/>
          <a:p>
            <a:fld id="{72C88C01-EF0A-BE49-9F96-21AFAEFD178F}" type="slidenum">
              <a:rPr kumimoji="1" lang="zh-CN" altLang="en-US" smtClean="0"/>
              <a:pPr/>
              <a:t>37</a:t>
            </a:fld>
            <a:endParaRPr kumimoji="1" lang="zh-CN" altLang="en-US" dirty="0"/>
          </a:p>
        </p:txBody>
      </p:sp>
      <p:pic>
        <p:nvPicPr>
          <p:cNvPr id="10" name="图片 9">
            <a:extLst>
              <a:ext uri="{FF2B5EF4-FFF2-40B4-BE49-F238E27FC236}">
                <a16:creationId xmlns:a16="http://schemas.microsoft.com/office/drawing/2014/main" id="{FA584FCF-8543-4926-8B82-9A76DFF127E9}"/>
              </a:ext>
            </a:extLst>
          </p:cNvPr>
          <p:cNvPicPr>
            <a:picLocks noChangeAspect="1"/>
          </p:cNvPicPr>
          <p:nvPr/>
        </p:nvPicPr>
        <p:blipFill>
          <a:blip r:embed="rId3"/>
          <a:stretch>
            <a:fillRect/>
          </a:stretch>
        </p:blipFill>
        <p:spPr>
          <a:xfrm>
            <a:off x="4322609" y="5831539"/>
            <a:ext cx="3546782" cy="743755"/>
          </a:xfrm>
          <a:prstGeom prst="rect">
            <a:avLst/>
          </a:prstGeom>
          <a:solidFill>
            <a:schemeClr val="bg1"/>
          </a:solidFill>
        </p:spPr>
      </p:pic>
    </p:spTree>
    <p:extLst>
      <p:ext uri="{BB962C8B-B14F-4D97-AF65-F5344CB8AC3E}">
        <p14:creationId xmlns:p14="http://schemas.microsoft.com/office/powerpoint/2010/main" val="10288494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1B36553-380C-3249-8BFE-20AFDDBB5087}"/>
              </a:ext>
            </a:extLst>
          </p:cNvPr>
          <p:cNvSpPr>
            <a:spLocks noGrp="1"/>
          </p:cNvSpPr>
          <p:nvPr>
            <p:ph type="sldNum" sz="quarter" idx="4294967295"/>
          </p:nvPr>
        </p:nvSpPr>
        <p:spPr>
          <a:xfrm>
            <a:off x="11277600" y="6356351"/>
            <a:ext cx="914401" cy="365125"/>
          </a:xfrm>
          <a:prstGeom prst="rect">
            <a:avLst/>
          </a:prstGeom>
        </p:spPr>
        <p:txBody>
          <a:bodyPr/>
          <a:lstStyle/>
          <a:p>
            <a:fld id="{72C88C01-EF0A-BE49-9F96-21AFAEFD178F}" type="slidenum">
              <a:rPr kumimoji="1" lang="zh-CN" altLang="en-US" smtClean="0"/>
              <a:pPr/>
              <a:t>38</a:t>
            </a:fld>
            <a:endParaRPr kumimoji="1" lang="zh-CN" altLang="en-US" dirty="0"/>
          </a:p>
        </p:txBody>
      </p:sp>
      <p:sp>
        <p:nvSpPr>
          <p:cNvPr id="5" name="文本框 4">
            <a:extLst>
              <a:ext uri="{FF2B5EF4-FFF2-40B4-BE49-F238E27FC236}">
                <a16:creationId xmlns:a16="http://schemas.microsoft.com/office/drawing/2014/main" id="{7E2D9AF8-289A-1F48-9407-21EE8659CD41}"/>
              </a:ext>
            </a:extLst>
          </p:cNvPr>
          <p:cNvSpPr txBox="1"/>
          <p:nvPr/>
        </p:nvSpPr>
        <p:spPr>
          <a:xfrm>
            <a:off x="5294314" y="214026"/>
            <a:ext cx="1825884" cy="523220"/>
          </a:xfrm>
          <a:prstGeom prst="rect">
            <a:avLst/>
          </a:prstGeom>
          <a:noFill/>
        </p:spPr>
        <p:txBody>
          <a:bodyPr wrap="square" rtlCol="0">
            <a:spAutoFit/>
          </a:bodyPr>
          <a:lstStyle/>
          <a:p>
            <a:r>
              <a:rPr kumimoji="1" lang="zh-CN" altLang="en-US" sz="2800" b="1" dirty="0">
                <a:latin typeface="Microsoft YaHei" panose="020B0503020204020204" pitchFamily="34" charset="-122"/>
                <a:ea typeface="Microsoft YaHei" panose="020B0503020204020204" pitchFamily="34" charset="-122"/>
              </a:rPr>
              <a:t>文章简介</a:t>
            </a:r>
            <a:endParaRPr kumimoji="1" lang="en-US" altLang="zh-CN" sz="2800" b="1" dirty="0">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5EB100F3-4F48-B44E-8FED-4BB2AC1E0F8C}"/>
              </a:ext>
            </a:extLst>
          </p:cNvPr>
          <p:cNvSpPr/>
          <p:nvPr/>
        </p:nvSpPr>
        <p:spPr>
          <a:xfrm>
            <a:off x="2322214" y="4796663"/>
            <a:ext cx="7547572" cy="1077218"/>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600" b="0" i="0" dirty="0">
                <a:solidFill>
                  <a:srgbClr val="2E414F"/>
                </a:solidFill>
                <a:effectLst/>
                <a:latin typeface="Roboto" panose="020B0604020202020204" pitchFamily="2" charset="0"/>
              </a:rPr>
              <a:t>Chen, Liang-</a:t>
            </a:r>
            <a:r>
              <a:rPr lang="en-US" altLang="zh-CN" sz="1600" b="0" i="0" dirty="0" err="1">
                <a:solidFill>
                  <a:srgbClr val="2E414F"/>
                </a:solidFill>
                <a:effectLst/>
                <a:latin typeface="Roboto" panose="020B0604020202020204" pitchFamily="2" charset="0"/>
              </a:rPr>
              <a:t>Chieh</a:t>
            </a:r>
            <a:r>
              <a:rPr lang="en-US" altLang="zh-CN" sz="1600" b="0" i="0" dirty="0">
                <a:solidFill>
                  <a:srgbClr val="2E414F"/>
                </a:solidFill>
                <a:effectLst/>
                <a:latin typeface="Roboto" panose="020B0604020202020204" pitchFamily="2" charset="0"/>
              </a:rPr>
              <a:t>, Yi Yang, Jiang Wang, Wei Xu and Alan Loddon Yuille. “Attention to Scale: Scale-Aware Semantic Image Segmentation.” </a:t>
            </a:r>
            <a:r>
              <a:rPr lang="en-US" altLang="zh-CN" sz="1600" b="0" i="1" dirty="0">
                <a:solidFill>
                  <a:srgbClr val="2E414F"/>
                </a:solidFill>
                <a:effectLst/>
                <a:latin typeface="Roboto" panose="020B0604020202020204" pitchFamily="2" charset="0"/>
              </a:rPr>
              <a:t>2016 IEEE Conference on Computer Vision and Pattern Recognition (CVPR)</a:t>
            </a:r>
            <a:r>
              <a:rPr lang="en-US" altLang="zh-CN" sz="1600" b="0" i="0" dirty="0">
                <a:solidFill>
                  <a:srgbClr val="2E414F"/>
                </a:solidFill>
                <a:effectLst/>
                <a:latin typeface="Roboto" panose="020B0604020202020204" pitchFamily="2" charset="0"/>
              </a:rPr>
              <a:t> (2015): 3640-3649.</a:t>
            </a:r>
            <a:endParaRPr lang="zh-CN" altLang="en-US" sz="1600" i="1" dirty="0">
              <a:latin typeface="Arial" panose="020B0604020202020204" pitchFamily="34" charset="0"/>
              <a:cs typeface="Arial" panose="020B0604020202020204" pitchFamily="34" charset="0"/>
            </a:endParaRPr>
          </a:p>
        </p:txBody>
      </p:sp>
      <p:sp>
        <p:nvSpPr>
          <p:cNvPr id="14" name="矩形 13">
            <a:extLst>
              <a:ext uri="{FF2B5EF4-FFF2-40B4-BE49-F238E27FC236}">
                <a16:creationId xmlns:a16="http://schemas.microsoft.com/office/drawing/2014/main" id="{181EDD72-831C-4285-B1E8-1CB8B694F330}"/>
              </a:ext>
            </a:extLst>
          </p:cNvPr>
          <p:cNvSpPr/>
          <p:nvPr/>
        </p:nvSpPr>
        <p:spPr>
          <a:xfrm>
            <a:off x="2232822" y="3551268"/>
            <a:ext cx="7726356" cy="874407"/>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ct val="150000"/>
              </a:lnSpc>
            </a:pPr>
            <a:r>
              <a:rPr lang="zh-CN" altLang="en-US" b="1" dirty="0">
                <a:solidFill>
                  <a:srgbClr val="003B87"/>
                </a:solidFill>
                <a:latin typeface="Microsoft YaHei" panose="020B0503020204020204" pitchFamily="34" charset="-122"/>
                <a:ea typeface="Microsoft YaHei" panose="020B0503020204020204" pitchFamily="34" charset="-122"/>
              </a:rPr>
              <a:t>研究意义：</a:t>
            </a:r>
            <a:r>
              <a:rPr lang="zh-CN" altLang="en-US" b="1" dirty="0">
                <a:solidFill>
                  <a:srgbClr val="FF0000"/>
                </a:solidFill>
                <a:latin typeface="Microsoft YaHei" panose="020B0503020204020204" pitchFamily="34" charset="-122"/>
                <a:ea typeface="Microsoft YaHei" panose="020B0503020204020204" pitchFamily="34" charset="-122"/>
              </a:rPr>
              <a:t>在语义图像分割的完全卷积神经网络（</a:t>
            </a:r>
            <a:r>
              <a:rPr lang="en-US" altLang="zh-CN" b="1" dirty="0">
                <a:solidFill>
                  <a:srgbClr val="FF0000"/>
                </a:solidFill>
                <a:latin typeface="Microsoft YaHei" panose="020B0503020204020204" pitchFamily="34" charset="-122"/>
                <a:ea typeface="Microsoft YaHei" panose="020B0503020204020204" pitchFamily="34" charset="-122"/>
              </a:rPr>
              <a:t>FCN</a:t>
            </a:r>
            <a:r>
              <a:rPr lang="zh-CN" altLang="en-US" b="1" dirty="0">
                <a:solidFill>
                  <a:srgbClr val="FF0000"/>
                </a:solidFill>
                <a:latin typeface="Microsoft YaHei" panose="020B0503020204020204" pitchFamily="34" charset="-122"/>
                <a:ea typeface="Microsoft YaHei" panose="020B0503020204020204" pitchFamily="34" charset="-122"/>
              </a:rPr>
              <a:t>）中引入多尺度特</a:t>
            </a:r>
            <a:r>
              <a:rPr lang="en-US" altLang="zh-CN" b="1" dirty="0">
                <a:solidFill>
                  <a:srgbClr val="FF0000"/>
                </a:solidFill>
                <a:latin typeface="Microsoft YaHei" panose="020B0503020204020204" pitchFamily="34" charset="-122"/>
                <a:ea typeface="Microsoft YaHei" panose="020B0503020204020204" pitchFamily="34" charset="-122"/>
              </a:rPr>
              <a:t>		    </a:t>
            </a:r>
            <a:r>
              <a:rPr lang="zh-CN" altLang="en-US" b="1" dirty="0">
                <a:solidFill>
                  <a:srgbClr val="FF0000"/>
                </a:solidFill>
                <a:latin typeface="Microsoft YaHei" panose="020B0503020204020204" pitchFamily="34" charset="-122"/>
                <a:ea typeface="Microsoft YaHei" panose="020B0503020204020204" pitchFamily="34" charset="-122"/>
              </a:rPr>
              <a:t>征的重要性</a:t>
            </a:r>
            <a:endParaRPr lang="en-US" altLang="zh-CN" b="1" dirty="0">
              <a:solidFill>
                <a:srgbClr val="FF0000"/>
              </a:solidFill>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F482E83E-0784-40F7-9B9D-DDA4ADA63D65}"/>
              </a:ext>
            </a:extLst>
          </p:cNvPr>
          <p:cNvPicPr>
            <a:picLocks noChangeAspect="1"/>
          </p:cNvPicPr>
          <p:nvPr/>
        </p:nvPicPr>
        <p:blipFill>
          <a:blip r:embed="rId2"/>
          <a:stretch>
            <a:fillRect/>
          </a:stretch>
        </p:blipFill>
        <p:spPr>
          <a:xfrm>
            <a:off x="1733326" y="1461730"/>
            <a:ext cx="8725348" cy="1809843"/>
          </a:xfrm>
          <a:prstGeom prst="rect">
            <a:avLst/>
          </a:prstGeom>
        </p:spPr>
      </p:pic>
    </p:spTree>
    <p:extLst>
      <p:ext uri="{BB962C8B-B14F-4D97-AF65-F5344CB8AC3E}">
        <p14:creationId xmlns:p14="http://schemas.microsoft.com/office/powerpoint/2010/main" val="2988763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6BDFF3F-15BC-474A-B992-B81E293EF33C}"/>
              </a:ext>
            </a:extLst>
          </p:cNvPr>
          <p:cNvSpPr>
            <a:spLocks noGrp="1"/>
          </p:cNvSpPr>
          <p:nvPr>
            <p:ph type="sldNum" sz="quarter" idx="4294967295"/>
          </p:nvPr>
        </p:nvSpPr>
        <p:spPr>
          <a:xfrm>
            <a:off x="11277600" y="6356351"/>
            <a:ext cx="914401" cy="365125"/>
          </a:xfrm>
          <a:prstGeom prst="rect">
            <a:avLst/>
          </a:prstGeom>
        </p:spPr>
        <p:txBody>
          <a:bodyPr/>
          <a:lstStyle/>
          <a:p>
            <a:fld id="{72C88C01-EF0A-BE49-9F96-21AFAEFD178F}" type="slidenum">
              <a:rPr kumimoji="1" lang="zh-CN" altLang="en-US" smtClean="0"/>
              <a:pPr/>
              <a:t>39</a:t>
            </a:fld>
            <a:endParaRPr kumimoji="1" lang="zh-CN" altLang="en-US" dirty="0"/>
          </a:p>
        </p:txBody>
      </p:sp>
      <p:sp>
        <p:nvSpPr>
          <p:cNvPr id="5" name="文本框 4">
            <a:extLst>
              <a:ext uri="{FF2B5EF4-FFF2-40B4-BE49-F238E27FC236}">
                <a16:creationId xmlns:a16="http://schemas.microsoft.com/office/drawing/2014/main" id="{322E1883-4FF6-9745-9FE7-868B82FA3E12}"/>
              </a:ext>
            </a:extLst>
          </p:cNvPr>
          <p:cNvSpPr txBox="1"/>
          <p:nvPr/>
        </p:nvSpPr>
        <p:spPr>
          <a:xfrm>
            <a:off x="5294314" y="214026"/>
            <a:ext cx="1825884" cy="523220"/>
          </a:xfrm>
          <a:prstGeom prst="rect">
            <a:avLst/>
          </a:prstGeom>
          <a:noFill/>
        </p:spPr>
        <p:txBody>
          <a:bodyPr wrap="square" rtlCol="0">
            <a:spAutoFit/>
          </a:bodyPr>
          <a:lstStyle/>
          <a:p>
            <a:r>
              <a:rPr kumimoji="1" lang="zh-CN" altLang="en-US" sz="2800" b="1" dirty="0">
                <a:latin typeface="Microsoft YaHei" panose="020B0503020204020204" pitchFamily="34" charset="-122"/>
                <a:ea typeface="Microsoft YaHei" panose="020B0503020204020204" pitchFamily="34" charset="-122"/>
              </a:rPr>
              <a:t>框架介绍</a:t>
            </a:r>
            <a:endParaRPr kumimoji="1" lang="en-US" altLang="zh-CN" sz="2800" b="1" dirty="0">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9CC97C0F-7EB9-5A49-B534-623EACCF7719}"/>
              </a:ext>
            </a:extLst>
          </p:cNvPr>
          <p:cNvSpPr/>
          <p:nvPr/>
        </p:nvSpPr>
        <p:spPr>
          <a:xfrm>
            <a:off x="1461202" y="5103202"/>
            <a:ext cx="8247618" cy="458908"/>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ct val="150000"/>
              </a:lnSpc>
            </a:pPr>
            <a:r>
              <a:rPr lang="en-US" altLang="zh-CN" b="1" dirty="0" err="1">
                <a:solidFill>
                  <a:srgbClr val="003B87"/>
                </a:solidFill>
                <a:latin typeface="Microsoft YaHei" panose="020B0503020204020204" pitchFamily="34" charset="-122"/>
                <a:ea typeface="Microsoft YaHei" panose="020B0503020204020204" pitchFamily="34" charset="-122"/>
              </a:rPr>
              <a:t>Deeplab</a:t>
            </a:r>
            <a:r>
              <a:rPr lang="en-US" altLang="zh-CN" b="1" dirty="0">
                <a:solidFill>
                  <a:srgbClr val="003B87"/>
                </a:solidFill>
                <a:latin typeface="Microsoft YaHei" panose="020B0503020204020204" pitchFamily="34" charset="-122"/>
                <a:ea typeface="Microsoft YaHei" panose="020B0503020204020204" pitchFamily="34" charset="-122"/>
              </a:rPr>
              <a:t> V1</a:t>
            </a:r>
            <a:r>
              <a:rPr lang="zh-CN" altLang="en-US" b="1" dirty="0">
                <a:solidFill>
                  <a:srgbClr val="003B87"/>
                </a:solidFill>
                <a:latin typeface="Microsoft YaHei" panose="020B0503020204020204" pitchFamily="34" charset="-122"/>
                <a:ea typeface="Microsoft YaHei" panose="020B0503020204020204" pitchFamily="34" charset="-122"/>
              </a:rPr>
              <a:t>的结构</a:t>
            </a:r>
            <a:endParaRPr lang="en-US" altLang="zh-CN" dirty="0">
              <a:solidFill>
                <a:srgbClr val="003B87"/>
              </a:solidFill>
              <a:latin typeface="Microsoft YaHei" panose="020B0503020204020204" pitchFamily="34" charset="-122"/>
              <a:ea typeface="Microsoft YaHei" panose="020B0503020204020204" pitchFamily="34" charset="-122"/>
            </a:endParaRPr>
          </a:p>
        </p:txBody>
      </p:sp>
      <p:sp>
        <p:nvSpPr>
          <p:cNvPr id="11" name="矩形 10">
            <a:extLst>
              <a:ext uri="{FF2B5EF4-FFF2-40B4-BE49-F238E27FC236}">
                <a16:creationId xmlns:a16="http://schemas.microsoft.com/office/drawing/2014/main" id="{6FF08B17-2EBE-45E9-A602-86F8722CF25F}"/>
              </a:ext>
            </a:extLst>
          </p:cNvPr>
          <p:cNvSpPr/>
          <p:nvPr/>
        </p:nvSpPr>
        <p:spPr>
          <a:xfrm>
            <a:off x="8342837" y="5103202"/>
            <a:ext cx="1236265" cy="458908"/>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ct val="150000"/>
              </a:lnSpc>
            </a:pPr>
            <a:r>
              <a:rPr lang="zh-CN" altLang="en-US" b="1" dirty="0">
                <a:solidFill>
                  <a:srgbClr val="003B87"/>
                </a:solidFill>
                <a:latin typeface="Microsoft YaHei" panose="020B0503020204020204" pitchFamily="34" charset="-122"/>
                <a:ea typeface="Microsoft YaHei" panose="020B0503020204020204" pitchFamily="34" charset="-122"/>
              </a:rPr>
              <a:t>空洞卷积</a:t>
            </a:r>
            <a:endParaRPr lang="en-US" altLang="zh-CN" dirty="0">
              <a:solidFill>
                <a:srgbClr val="FF0000"/>
              </a:solidFill>
              <a:latin typeface="Microsoft YaHei" panose="020B0503020204020204" pitchFamily="34" charset="-122"/>
              <a:ea typeface="Microsoft YaHei" panose="020B0503020204020204" pitchFamily="34" charset="-122"/>
            </a:endParaRPr>
          </a:p>
        </p:txBody>
      </p:sp>
      <p:sp>
        <p:nvSpPr>
          <p:cNvPr id="7" name="AutoShape 4">
            <a:extLst>
              <a:ext uri="{FF2B5EF4-FFF2-40B4-BE49-F238E27FC236}">
                <a16:creationId xmlns:a16="http://schemas.microsoft.com/office/drawing/2014/main" id="{9F9C0A58-37E8-413D-8D9D-2E173FC2131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2" name="图片 11">
            <a:extLst>
              <a:ext uri="{FF2B5EF4-FFF2-40B4-BE49-F238E27FC236}">
                <a16:creationId xmlns:a16="http://schemas.microsoft.com/office/drawing/2014/main" id="{16A070A2-12EF-4121-9336-539316AE9E96}"/>
              </a:ext>
            </a:extLst>
          </p:cNvPr>
          <p:cNvPicPr>
            <a:picLocks noChangeAspect="1"/>
          </p:cNvPicPr>
          <p:nvPr/>
        </p:nvPicPr>
        <p:blipFill>
          <a:blip r:embed="rId3"/>
          <a:stretch>
            <a:fillRect/>
          </a:stretch>
        </p:blipFill>
        <p:spPr>
          <a:xfrm>
            <a:off x="1110066" y="1202386"/>
            <a:ext cx="4504061" cy="3828614"/>
          </a:xfrm>
          <a:prstGeom prst="rect">
            <a:avLst/>
          </a:prstGeom>
        </p:spPr>
      </p:pic>
      <p:pic>
        <p:nvPicPr>
          <p:cNvPr id="13" name="图片 12">
            <a:extLst>
              <a:ext uri="{FF2B5EF4-FFF2-40B4-BE49-F238E27FC236}">
                <a16:creationId xmlns:a16="http://schemas.microsoft.com/office/drawing/2014/main" id="{01417E23-C09C-4870-B4B9-3B792E30C8E2}"/>
              </a:ext>
            </a:extLst>
          </p:cNvPr>
          <p:cNvPicPr/>
          <p:nvPr/>
        </p:nvPicPr>
        <p:blipFill>
          <a:blip r:embed="rId4"/>
          <a:stretch>
            <a:fillRect/>
          </a:stretch>
        </p:blipFill>
        <p:spPr>
          <a:xfrm>
            <a:off x="7782859" y="2104614"/>
            <a:ext cx="2356223" cy="2397136"/>
          </a:xfrm>
          <a:prstGeom prst="rect">
            <a:avLst/>
          </a:prstGeom>
        </p:spPr>
      </p:pic>
    </p:spTree>
    <p:extLst>
      <p:ext uri="{BB962C8B-B14F-4D97-AF65-F5344CB8AC3E}">
        <p14:creationId xmlns:p14="http://schemas.microsoft.com/office/powerpoint/2010/main" val="378686055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0C1A914-8F65-3C4D-99FF-A67DA87341DB}"/>
              </a:ext>
            </a:extLst>
          </p:cNvPr>
          <p:cNvSpPr txBox="1"/>
          <p:nvPr/>
        </p:nvSpPr>
        <p:spPr>
          <a:xfrm>
            <a:off x="5068313" y="4098230"/>
            <a:ext cx="2055374" cy="461665"/>
          </a:xfrm>
          <a:prstGeom prst="rect">
            <a:avLst/>
          </a:prstGeom>
          <a:noFill/>
        </p:spPr>
        <p:txBody>
          <a:bodyPr wrap="square" rtlCol="0">
            <a:spAutoFit/>
          </a:bodyPr>
          <a:lstStyle/>
          <a:p>
            <a:r>
              <a:rPr kumimoji="1" lang="zh-CN" altLang="en-US" sz="2400" b="1" dirty="0">
                <a:latin typeface="SimSun" panose="02010600030101010101" pitchFamily="2" charset="-122"/>
                <a:ea typeface="SimSun" panose="02010600030101010101" pitchFamily="2" charset="-122"/>
                <a:cs typeface="Times New Roman" panose="02020603050405020304" pitchFamily="18" charset="0"/>
              </a:rPr>
              <a:t>姓名：贺清康</a:t>
            </a:r>
          </a:p>
        </p:txBody>
      </p:sp>
      <p:sp>
        <p:nvSpPr>
          <p:cNvPr id="6" name="文本框 5">
            <a:extLst>
              <a:ext uri="{FF2B5EF4-FFF2-40B4-BE49-F238E27FC236}">
                <a16:creationId xmlns:a16="http://schemas.microsoft.com/office/drawing/2014/main" id="{6583554A-4117-724C-BE6B-DAB4AA8922C1}"/>
              </a:ext>
            </a:extLst>
          </p:cNvPr>
          <p:cNvSpPr txBox="1"/>
          <p:nvPr/>
        </p:nvSpPr>
        <p:spPr>
          <a:xfrm>
            <a:off x="4815763" y="4543579"/>
            <a:ext cx="2560474" cy="461665"/>
          </a:xfrm>
          <a:prstGeom prst="rect">
            <a:avLst/>
          </a:prstGeom>
          <a:noFill/>
        </p:spPr>
        <p:txBody>
          <a:bodyPr wrap="square" rtlCol="0">
            <a:spAutoFit/>
          </a:bodyPr>
          <a:lstStyle/>
          <a:p>
            <a:pPr algn="ctr"/>
            <a:r>
              <a:rPr kumimoji="1" lang="en-US" altLang="zh-CN" sz="2400" b="1" dirty="0">
                <a:latin typeface="SimSun" panose="02010600030101010101" pitchFamily="2" charset="-122"/>
                <a:ea typeface="SimSun" panose="02010600030101010101" pitchFamily="2" charset="-122"/>
                <a:cs typeface="Times New Roman" panose="02020603050405020304" pitchFamily="18" charset="0"/>
              </a:rPr>
              <a:t>2023</a:t>
            </a:r>
            <a:r>
              <a:rPr kumimoji="1" lang="zh-CN" altLang="en-US" sz="2400" b="1" dirty="0">
                <a:latin typeface="SimSun" panose="02010600030101010101" pitchFamily="2" charset="-122"/>
                <a:ea typeface="SimSun" panose="02010600030101010101" pitchFamily="2" charset="-122"/>
                <a:cs typeface="Times New Roman" panose="02020603050405020304" pitchFamily="18" charset="0"/>
              </a:rPr>
              <a:t>年</a:t>
            </a:r>
            <a:r>
              <a:rPr kumimoji="1" lang="en-US" altLang="zh-CN" sz="2400" b="1" dirty="0">
                <a:latin typeface="SimSun" panose="02010600030101010101" pitchFamily="2" charset="-122"/>
                <a:ea typeface="SimSun" panose="02010600030101010101" pitchFamily="2" charset="-122"/>
                <a:cs typeface="Times New Roman" panose="02020603050405020304" pitchFamily="18" charset="0"/>
              </a:rPr>
              <a:t>11</a:t>
            </a:r>
            <a:r>
              <a:rPr kumimoji="1" lang="zh-CN" altLang="en-US" sz="2400" b="1" dirty="0">
                <a:latin typeface="SimSun" panose="02010600030101010101" pitchFamily="2" charset="-122"/>
                <a:ea typeface="SimSun" panose="02010600030101010101" pitchFamily="2" charset="-122"/>
                <a:cs typeface="Times New Roman" panose="02020603050405020304" pitchFamily="18" charset="0"/>
              </a:rPr>
              <a:t>月</a:t>
            </a:r>
            <a:r>
              <a:rPr kumimoji="1" lang="en-US" altLang="zh-CN" sz="2400" b="1" dirty="0">
                <a:latin typeface="SimSun" panose="02010600030101010101" pitchFamily="2" charset="-122"/>
                <a:ea typeface="SimSun" panose="02010600030101010101" pitchFamily="2" charset="-122"/>
                <a:cs typeface="Times New Roman" panose="02020603050405020304" pitchFamily="18" charset="0"/>
              </a:rPr>
              <a:t>25</a:t>
            </a:r>
            <a:r>
              <a:rPr kumimoji="1" lang="zh-CN" altLang="en-US" sz="2400" b="1" dirty="0">
                <a:latin typeface="SimSun" panose="02010600030101010101" pitchFamily="2" charset="-122"/>
                <a:ea typeface="SimSun" panose="02010600030101010101" pitchFamily="2" charset="-122"/>
                <a:cs typeface="Times New Roman" panose="02020603050405020304" pitchFamily="18" charset="0"/>
              </a:rPr>
              <a:t>日</a:t>
            </a:r>
          </a:p>
        </p:txBody>
      </p:sp>
      <p:sp>
        <p:nvSpPr>
          <p:cNvPr id="7" name="文本框 6">
            <a:extLst>
              <a:ext uri="{FF2B5EF4-FFF2-40B4-BE49-F238E27FC236}">
                <a16:creationId xmlns:a16="http://schemas.microsoft.com/office/drawing/2014/main" id="{C9DC6090-06D1-D344-B90C-84E63823A50E}"/>
              </a:ext>
            </a:extLst>
          </p:cNvPr>
          <p:cNvSpPr txBox="1"/>
          <p:nvPr/>
        </p:nvSpPr>
        <p:spPr>
          <a:xfrm>
            <a:off x="1790611" y="1962232"/>
            <a:ext cx="8957485" cy="1938992"/>
          </a:xfrm>
          <a:prstGeom prst="rect">
            <a:avLst/>
          </a:prstGeom>
          <a:noFill/>
        </p:spPr>
        <p:txBody>
          <a:bodyPr wrap="square" rtlCol="0">
            <a:spAutoFit/>
          </a:bodyPr>
          <a:lstStyle/>
          <a:p>
            <a:pPr algn="ctr"/>
            <a:r>
              <a:rPr kumimoji="1" lang="en-US" altLang="zh-CN" sz="4000" b="1" dirty="0">
                <a:latin typeface="Times New Roman" panose="02020603050405020304" pitchFamily="18" charset="0"/>
                <a:cs typeface="Times New Roman" panose="02020603050405020304" pitchFamily="18" charset="0"/>
              </a:rPr>
              <a:t>Fully Convolutional Networks for Semantic Segmentation</a:t>
            </a:r>
            <a:endParaRPr kumimoji="1" lang="zh-CN" altLang="en-US" sz="4000" b="1" dirty="0">
              <a:latin typeface="Times New Roman" panose="02020603050405020304" pitchFamily="18" charset="0"/>
              <a:cs typeface="Times New Roman" panose="02020603050405020304" pitchFamily="18" charset="0"/>
            </a:endParaRPr>
          </a:p>
          <a:p>
            <a:pPr algn="ctr"/>
            <a:endParaRPr kumimoji="1" lang="zh-CN" altLang="en-US" sz="4000" b="1" dirty="0">
              <a:latin typeface="Times New Roman" panose="02020603050405020304" pitchFamily="18" charset="0"/>
              <a:cs typeface="Times New Roman" panose="02020603050405020304" pitchFamily="18" charset="0"/>
            </a:endParaRPr>
          </a:p>
        </p:txBody>
      </p:sp>
      <p:sp>
        <p:nvSpPr>
          <p:cNvPr id="9" name="灯片编号占位符 8">
            <a:extLst>
              <a:ext uri="{FF2B5EF4-FFF2-40B4-BE49-F238E27FC236}">
                <a16:creationId xmlns:a16="http://schemas.microsoft.com/office/drawing/2014/main" id="{EF414664-53AD-D549-A289-93F3D0BFEC60}"/>
              </a:ext>
            </a:extLst>
          </p:cNvPr>
          <p:cNvSpPr>
            <a:spLocks noGrp="1"/>
          </p:cNvSpPr>
          <p:nvPr>
            <p:ph type="sldNum" sz="quarter" idx="4294967295"/>
          </p:nvPr>
        </p:nvSpPr>
        <p:spPr>
          <a:xfrm>
            <a:off x="8610600" y="6356350"/>
            <a:ext cx="2743200" cy="365125"/>
          </a:xfrm>
          <a:prstGeom prst="rect">
            <a:avLst/>
          </a:prstGeom>
        </p:spPr>
        <p:txBody>
          <a:bodyPr/>
          <a:lstStyle/>
          <a:p>
            <a:fld id="{72C88C01-EF0A-BE49-9F96-21AFAEFD178F}" type="slidenum">
              <a:rPr kumimoji="1" lang="zh-CN" altLang="en-US" smtClean="0"/>
              <a:pPr/>
              <a:t>4</a:t>
            </a:fld>
            <a:endParaRPr kumimoji="1" lang="zh-CN" altLang="en-US" dirty="0"/>
          </a:p>
        </p:txBody>
      </p:sp>
      <p:pic>
        <p:nvPicPr>
          <p:cNvPr id="10" name="图片 9">
            <a:extLst>
              <a:ext uri="{FF2B5EF4-FFF2-40B4-BE49-F238E27FC236}">
                <a16:creationId xmlns:a16="http://schemas.microsoft.com/office/drawing/2014/main" id="{FA584FCF-8543-4926-8B82-9A76DFF127E9}"/>
              </a:ext>
            </a:extLst>
          </p:cNvPr>
          <p:cNvPicPr>
            <a:picLocks noChangeAspect="1"/>
          </p:cNvPicPr>
          <p:nvPr/>
        </p:nvPicPr>
        <p:blipFill>
          <a:blip r:embed="rId2"/>
          <a:stretch>
            <a:fillRect/>
          </a:stretch>
        </p:blipFill>
        <p:spPr>
          <a:xfrm>
            <a:off x="4322609" y="5831539"/>
            <a:ext cx="3546782" cy="743755"/>
          </a:xfrm>
          <a:prstGeom prst="rect">
            <a:avLst/>
          </a:prstGeom>
          <a:solidFill>
            <a:schemeClr val="bg1"/>
          </a:solidFill>
        </p:spPr>
      </p:pic>
    </p:spTree>
    <p:extLst>
      <p:ext uri="{BB962C8B-B14F-4D97-AF65-F5344CB8AC3E}">
        <p14:creationId xmlns:p14="http://schemas.microsoft.com/office/powerpoint/2010/main" val="3354193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6BDFF3F-15BC-474A-B992-B81E293EF33C}"/>
              </a:ext>
            </a:extLst>
          </p:cNvPr>
          <p:cNvSpPr>
            <a:spLocks noGrp="1"/>
          </p:cNvSpPr>
          <p:nvPr>
            <p:ph type="sldNum" sz="quarter" idx="4294967295"/>
          </p:nvPr>
        </p:nvSpPr>
        <p:spPr>
          <a:xfrm>
            <a:off x="11277600" y="6356351"/>
            <a:ext cx="914401" cy="365125"/>
          </a:xfrm>
          <a:prstGeom prst="rect">
            <a:avLst/>
          </a:prstGeom>
        </p:spPr>
        <p:txBody>
          <a:bodyPr/>
          <a:lstStyle/>
          <a:p>
            <a:fld id="{72C88C01-EF0A-BE49-9F96-21AFAEFD178F}" type="slidenum">
              <a:rPr kumimoji="1" lang="zh-CN" altLang="en-US" smtClean="0"/>
              <a:pPr/>
              <a:t>40</a:t>
            </a:fld>
            <a:endParaRPr kumimoji="1" lang="zh-CN" altLang="en-US" dirty="0"/>
          </a:p>
        </p:txBody>
      </p:sp>
      <p:sp>
        <p:nvSpPr>
          <p:cNvPr id="5" name="文本框 4">
            <a:extLst>
              <a:ext uri="{FF2B5EF4-FFF2-40B4-BE49-F238E27FC236}">
                <a16:creationId xmlns:a16="http://schemas.microsoft.com/office/drawing/2014/main" id="{322E1883-4FF6-9745-9FE7-868B82FA3E12}"/>
              </a:ext>
            </a:extLst>
          </p:cNvPr>
          <p:cNvSpPr txBox="1"/>
          <p:nvPr/>
        </p:nvSpPr>
        <p:spPr>
          <a:xfrm>
            <a:off x="5294314" y="214026"/>
            <a:ext cx="1825884" cy="523220"/>
          </a:xfrm>
          <a:prstGeom prst="rect">
            <a:avLst/>
          </a:prstGeom>
          <a:noFill/>
        </p:spPr>
        <p:txBody>
          <a:bodyPr wrap="square" rtlCol="0">
            <a:spAutoFit/>
          </a:bodyPr>
          <a:lstStyle/>
          <a:p>
            <a:r>
              <a:rPr kumimoji="1" lang="zh-CN" altLang="en-US" sz="2800" b="1" dirty="0">
                <a:latin typeface="Microsoft YaHei" panose="020B0503020204020204" pitchFamily="34" charset="-122"/>
                <a:ea typeface="Microsoft YaHei" panose="020B0503020204020204" pitchFamily="34" charset="-122"/>
              </a:rPr>
              <a:t>实施细节</a:t>
            </a:r>
            <a:endParaRPr kumimoji="1" lang="en-US" altLang="zh-CN" sz="2800" b="1" dirty="0">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9CC97C0F-7EB9-5A49-B534-623EACCF7719}"/>
              </a:ext>
            </a:extLst>
          </p:cNvPr>
          <p:cNvSpPr/>
          <p:nvPr/>
        </p:nvSpPr>
        <p:spPr>
          <a:xfrm>
            <a:off x="700087" y="1308243"/>
            <a:ext cx="4920784" cy="458908"/>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ct val="150000"/>
              </a:lnSpc>
            </a:pPr>
            <a:r>
              <a:rPr lang="zh-CN" altLang="en-US" b="1" dirty="0">
                <a:solidFill>
                  <a:srgbClr val="003B87"/>
                </a:solidFill>
                <a:latin typeface="Microsoft YaHei" panose="020B0503020204020204" pitchFamily="34" charset="-122"/>
                <a:ea typeface="Microsoft YaHei" panose="020B0503020204020204" pitchFamily="34" charset="-122"/>
              </a:rPr>
              <a:t>全卷积神经网络两种多尺度特征方式：</a:t>
            </a:r>
            <a:endParaRPr lang="en-US" altLang="zh-CN" dirty="0">
              <a:solidFill>
                <a:srgbClr val="003B87"/>
              </a:solidFill>
              <a:latin typeface="Microsoft YaHei" panose="020B0503020204020204" pitchFamily="34" charset="-122"/>
              <a:ea typeface="Microsoft YaHei" panose="020B0503020204020204" pitchFamily="34" charset="-122"/>
            </a:endParaRPr>
          </a:p>
        </p:txBody>
      </p:sp>
      <p:pic>
        <p:nvPicPr>
          <p:cNvPr id="11" name="图片 10">
            <a:extLst>
              <a:ext uri="{FF2B5EF4-FFF2-40B4-BE49-F238E27FC236}">
                <a16:creationId xmlns:a16="http://schemas.microsoft.com/office/drawing/2014/main" id="{B8B8164C-2F98-4D52-810D-5634229BD839}"/>
              </a:ext>
            </a:extLst>
          </p:cNvPr>
          <p:cNvPicPr/>
          <p:nvPr/>
        </p:nvPicPr>
        <p:blipFill>
          <a:blip r:embed="rId3"/>
          <a:stretch>
            <a:fillRect/>
          </a:stretch>
        </p:blipFill>
        <p:spPr>
          <a:xfrm>
            <a:off x="6472647" y="1749570"/>
            <a:ext cx="3487141" cy="3952584"/>
          </a:xfrm>
          <a:prstGeom prst="rect">
            <a:avLst/>
          </a:prstGeom>
        </p:spPr>
      </p:pic>
      <p:pic>
        <p:nvPicPr>
          <p:cNvPr id="12" name="图片 11">
            <a:extLst>
              <a:ext uri="{FF2B5EF4-FFF2-40B4-BE49-F238E27FC236}">
                <a16:creationId xmlns:a16="http://schemas.microsoft.com/office/drawing/2014/main" id="{6FDF736E-E41E-4218-82C0-55167538F292}"/>
              </a:ext>
            </a:extLst>
          </p:cNvPr>
          <p:cNvPicPr/>
          <p:nvPr/>
        </p:nvPicPr>
        <p:blipFill>
          <a:blip r:embed="rId4"/>
          <a:stretch>
            <a:fillRect/>
          </a:stretch>
        </p:blipFill>
        <p:spPr>
          <a:xfrm>
            <a:off x="1807173" y="1901967"/>
            <a:ext cx="3487141" cy="3800187"/>
          </a:xfrm>
          <a:prstGeom prst="rect">
            <a:avLst/>
          </a:prstGeom>
        </p:spPr>
      </p:pic>
    </p:spTree>
    <p:extLst>
      <p:ext uri="{BB962C8B-B14F-4D97-AF65-F5344CB8AC3E}">
        <p14:creationId xmlns:p14="http://schemas.microsoft.com/office/powerpoint/2010/main" val="215132971"/>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6BDFF3F-15BC-474A-B992-B81E293EF33C}"/>
              </a:ext>
            </a:extLst>
          </p:cNvPr>
          <p:cNvSpPr>
            <a:spLocks noGrp="1"/>
          </p:cNvSpPr>
          <p:nvPr>
            <p:ph type="sldNum" sz="quarter" idx="4294967295"/>
          </p:nvPr>
        </p:nvSpPr>
        <p:spPr>
          <a:xfrm>
            <a:off x="11277600" y="6356351"/>
            <a:ext cx="914401" cy="365125"/>
          </a:xfrm>
          <a:prstGeom prst="rect">
            <a:avLst/>
          </a:prstGeom>
        </p:spPr>
        <p:txBody>
          <a:bodyPr/>
          <a:lstStyle/>
          <a:p>
            <a:fld id="{72C88C01-EF0A-BE49-9F96-21AFAEFD178F}" type="slidenum">
              <a:rPr kumimoji="1" lang="zh-CN" altLang="en-US" smtClean="0"/>
              <a:pPr/>
              <a:t>41</a:t>
            </a:fld>
            <a:endParaRPr kumimoji="1" lang="zh-CN" altLang="en-US" dirty="0"/>
          </a:p>
        </p:txBody>
      </p:sp>
      <p:sp>
        <p:nvSpPr>
          <p:cNvPr id="5" name="文本框 4">
            <a:extLst>
              <a:ext uri="{FF2B5EF4-FFF2-40B4-BE49-F238E27FC236}">
                <a16:creationId xmlns:a16="http://schemas.microsoft.com/office/drawing/2014/main" id="{322E1883-4FF6-9745-9FE7-868B82FA3E12}"/>
              </a:ext>
            </a:extLst>
          </p:cNvPr>
          <p:cNvSpPr txBox="1"/>
          <p:nvPr/>
        </p:nvSpPr>
        <p:spPr>
          <a:xfrm>
            <a:off x="5294314" y="214026"/>
            <a:ext cx="1825884" cy="523220"/>
          </a:xfrm>
          <a:prstGeom prst="rect">
            <a:avLst/>
          </a:prstGeom>
          <a:noFill/>
        </p:spPr>
        <p:txBody>
          <a:bodyPr wrap="square" rtlCol="0">
            <a:spAutoFit/>
          </a:bodyPr>
          <a:lstStyle/>
          <a:p>
            <a:r>
              <a:rPr kumimoji="1" lang="zh-CN" altLang="en-US" sz="2800" b="1" dirty="0">
                <a:latin typeface="Microsoft YaHei" panose="020B0503020204020204" pitchFamily="34" charset="-122"/>
                <a:ea typeface="Microsoft YaHei" panose="020B0503020204020204" pitchFamily="34" charset="-122"/>
              </a:rPr>
              <a:t>实施细节</a:t>
            </a:r>
            <a:endParaRPr kumimoji="1" lang="en-US" altLang="zh-CN" sz="2800" b="1" dirty="0">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9CC97C0F-7EB9-5A49-B534-623EACCF7719}"/>
              </a:ext>
            </a:extLst>
          </p:cNvPr>
          <p:cNvSpPr/>
          <p:nvPr/>
        </p:nvSpPr>
        <p:spPr>
          <a:xfrm>
            <a:off x="700087" y="1089286"/>
            <a:ext cx="2301731" cy="458908"/>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ct val="150000"/>
              </a:lnSpc>
            </a:pPr>
            <a:r>
              <a:rPr lang="zh-CN" altLang="en-US" b="1" dirty="0">
                <a:solidFill>
                  <a:srgbClr val="003B87"/>
                </a:solidFill>
                <a:latin typeface="Microsoft YaHei" panose="020B0503020204020204" pitchFamily="34" charset="-122"/>
                <a:ea typeface="Microsoft YaHei" panose="020B0503020204020204" pitchFamily="34" charset="-122"/>
              </a:rPr>
              <a:t>本文模型：</a:t>
            </a:r>
            <a:endParaRPr lang="en-US" altLang="zh-CN" dirty="0">
              <a:solidFill>
                <a:srgbClr val="003B87"/>
              </a:solidFill>
              <a:latin typeface="Microsoft YaHei" panose="020B0503020204020204" pitchFamily="34" charset="-122"/>
              <a:ea typeface="Microsoft YaHei" panose="020B0503020204020204" pitchFamily="34" charset="-122"/>
            </a:endParaRPr>
          </a:p>
        </p:txBody>
      </p:sp>
      <p:pic>
        <p:nvPicPr>
          <p:cNvPr id="12" name="图片 11">
            <a:extLst>
              <a:ext uri="{FF2B5EF4-FFF2-40B4-BE49-F238E27FC236}">
                <a16:creationId xmlns:a16="http://schemas.microsoft.com/office/drawing/2014/main" id="{1FCC663A-6792-4D54-B598-D1225AF7A5C4}"/>
              </a:ext>
            </a:extLst>
          </p:cNvPr>
          <p:cNvPicPr/>
          <p:nvPr/>
        </p:nvPicPr>
        <p:blipFill>
          <a:blip r:embed="rId3"/>
          <a:stretch>
            <a:fillRect/>
          </a:stretch>
        </p:blipFill>
        <p:spPr>
          <a:xfrm>
            <a:off x="2672556" y="1548194"/>
            <a:ext cx="6846887" cy="4010494"/>
          </a:xfrm>
          <a:prstGeom prst="rect">
            <a:avLst/>
          </a:prstGeom>
        </p:spPr>
      </p:pic>
    </p:spTree>
    <p:extLst>
      <p:ext uri="{BB962C8B-B14F-4D97-AF65-F5344CB8AC3E}">
        <p14:creationId xmlns:p14="http://schemas.microsoft.com/office/powerpoint/2010/main" val="3843685258"/>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6BDFF3F-15BC-474A-B992-B81E293EF33C}"/>
              </a:ext>
            </a:extLst>
          </p:cNvPr>
          <p:cNvSpPr>
            <a:spLocks noGrp="1"/>
          </p:cNvSpPr>
          <p:nvPr>
            <p:ph type="sldNum" sz="quarter" idx="4294967295"/>
          </p:nvPr>
        </p:nvSpPr>
        <p:spPr>
          <a:xfrm>
            <a:off x="11277600" y="6356351"/>
            <a:ext cx="914401" cy="365125"/>
          </a:xfrm>
          <a:prstGeom prst="rect">
            <a:avLst/>
          </a:prstGeom>
        </p:spPr>
        <p:txBody>
          <a:bodyPr/>
          <a:lstStyle/>
          <a:p>
            <a:fld id="{72C88C01-EF0A-BE49-9F96-21AFAEFD178F}" type="slidenum">
              <a:rPr kumimoji="1" lang="zh-CN" altLang="en-US" smtClean="0"/>
              <a:pPr/>
              <a:t>42</a:t>
            </a:fld>
            <a:endParaRPr kumimoji="1" lang="zh-CN" altLang="en-US" dirty="0"/>
          </a:p>
        </p:txBody>
      </p:sp>
      <p:sp>
        <p:nvSpPr>
          <p:cNvPr id="5" name="文本框 4">
            <a:extLst>
              <a:ext uri="{FF2B5EF4-FFF2-40B4-BE49-F238E27FC236}">
                <a16:creationId xmlns:a16="http://schemas.microsoft.com/office/drawing/2014/main" id="{322E1883-4FF6-9745-9FE7-868B82FA3E12}"/>
              </a:ext>
            </a:extLst>
          </p:cNvPr>
          <p:cNvSpPr txBox="1"/>
          <p:nvPr/>
        </p:nvSpPr>
        <p:spPr>
          <a:xfrm>
            <a:off x="5294314" y="214026"/>
            <a:ext cx="1825884" cy="523220"/>
          </a:xfrm>
          <a:prstGeom prst="rect">
            <a:avLst/>
          </a:prstGeom>
          <a:noFill/>
        </p:spPr>
        <p:txBody>
          <a:bodyPr wrap="square" rtlCol="0">
            <a:spAutoFit/>
          </a:bodyPr>
          <a:lstStyle/>
          <a:p>
            <a:r>
              <a:rPr kumimoji="1" lang="zh-CN" altLang="en-US" sz="2800" b="1" dirty="0">
                <a:latin typeface="Microsoft YaHei" panose="020B0503020204020204" pitchFamily="34" charset="-122"/>
                <a:ea typeface="Microsoft YaHei" panose="020B0503020204020204" pitchFamily="34" charset="-122"/>
              </a:rPr>
              <a:t>实施细节</a:t>
            </a:r>
            <a:endParaRPr kumimoji="1" lang="en-US" altLang="zh-CN" sz="2800" b="1" dirty="0">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9CC97C0F-7EB9-5A49-B534-623EACCF7719}"/>
              </a:ext>
            </a:extLst>
          </p:cNvPr>
          <p:cNvSpPr/>
          <p:nvPr/>
        </p:nvSpPr>
        <p:spPr>
          <a:xfrm>
            <a:off x="700087" y="1308243"/>
            <a:ext cx="4920784" cy="458908"/>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ct val="150000"/>
              </a:lnSpc>
            </a:pPr>
            <a:r>
              <a:rPr lang="zh-CN" altLang="en-US" b="1" dirty="0">
                <a:solidFill>
                  <a:srgbClr val="003B87"/>
                </a:solidFill>
                <a:latin typeface="Microsoft YaHei" panose="020B0503020204020204" pitchFamily="34" charset="-122"/>
                <a:ea typeface="Microsoft YaHei" panose="020B0503020204020204" pitchFamily="34" charset="-122"/>
              </a:rPr>
              <a:t>软加权：</a:t>
            </a:r>
            <a:endParaRPr lang="en-US" altLang="zh-CN" dirty="0">
              <a:solidFill>
                <a:srgbClr val="003B87"/>
              </a:solidFill>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B5F6A05F-A990-4B05-BE68-934FB29B2A25}"/>
                  </a:ext>
                </a:extLst>
              </p:cNvPr>
              <p:cNvSpPr txBox="1"/>
              <p:nvPr/>
            </p:nvSpPr>
            <p:spPr>
              <a:xfrm>
                <a:off x="607548" y="2521839"/>
                <a:ext cx="3295332" cy="8728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𝑔</m:t>
                          </m:r>
                        </m:e>
                        <m:sub>
                          <m:r>
                            <a:rPr lang="zh-CN" altLang="en-US" i="1">
                              <a:latin typeface="Cambria Math" panose="02040503050406030204" pitchFamily="18" charset="0"/>
                            </a:rPr>
                            <m:t>𝑖</m:t>
                          </m:r>
                          <m:r>
                            <a:rPr lang="zh-CN" altLang="en-US" i="0">
                              <a:latin typeface="Cambria Math" panose="02040503050406030204" pitchFamily="18" charset="0"/>
                            </a:rPr>
                            <m:t>,</m:t>
                          </m:r>
                          <m:r>
                            <a:rPr lang="zh-CN" altLang="en-US" i="1">
                              <a:latin typeface="Cambria Math" panose="02040503050406030204" pitchFamily="18" charset="0"/>
                            </a:rPr>
                            <m:t>𝑐</m:t>
                          </m:r>
                        </m:sub>
                        <m:sup>
                          <m:r>
                            <a:rPr lang="zh-CN" altLang="en-US" i="1">
                              <a:latin typeface="Cambria Math" panose="02040503050406030204" pitchFamily="18" charset="0"/>
                            </a:rPr>
                            <m:t>𝑠</m:t>
                          </m:r>
                        </m:sup>
                      </m:sSubSup>
                      <m:r>
                        <a:rPr lang="zh-CN" altLang="en-US" i="0">
                          <a:latin typeface="Cambria Math" panose="02040503050406030204" pitchFamily="18" charset="0"/>
                        </a:rPr>
                        <m:t>=</m:t>
                      </m:r>
                      <m:nary>
                        <m:naryPr>
                          <m:chr m:val="∑"/>
                          <m:limLoc m:val="undOvr"/>
                          <m:ctrlPr>
                            <a:rPr lang="zh-CN" altLang="en-US" i="1">
                              <a:latin typeface="Cambria Math" panose="02040503050406030204" pitchFamily="18" charset="0"/>
                            </a:rPr>
                          </m:ctrlPr>
                        </m:naryPr>
                        <m:sub>
                          <m:r>
                            <a:rPr lang="zh-CN" altLang="en-US" i="1">
                              <a:latin typeface="Cambria Math" panose="02040503050406030204" pitchFamily="18" charset="0"/>
                            </a:rPr>
                            <m:t>𝑠</m:t>
                          </m:r>
                          <m:r>
                            <a:rPr lang="zh-CN" altLang="en-US" i="0">
                              <a:latin typeface="Cambria Math" panose="02040503050406030204" pitchFamily="18" charset="0"/>
                            </a:rPr>
                            <m:t>=1</m:t>
                          </m:r>
                        </m:sub>
                        <m:sup>
                          <m:r>
                            <a:rPr lang="zh-CN" altLang="en-US" i="1">
                              <a:latin typeface="Cambria Math" panose="02040503050406030204" pitchFamily="18" charset="0"/>
                            </a:rPr>
                            <m:t>𝑆</m:t>
                          </m:r>
                        </m:sup>
                        <m:e>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𝑤</m:t>
                              </m:r>
                            </m:e>
                            <m:sub>
                              <m:r>
                                <a:rPr lang="zh-CN" altLang="en-US" i="1">
                                  <a:latin typeface="Cambria Math" panose="02040503050406030204" pitchFamily="18" charset="0"/>
                                </a:rPr>
                                <m:t>𝑖</m:t>
                              </m:r>
                            </m:sub>
                            <m:sup>
                              <m:r>
                                <a:rPr lang="zh-CN" altLang="en-US" i="1">
                                  <a:latin typeface="Cambria Math" panose="02040503050406030204" pitchFamily="18" charset="0"/>
                                </a:rPr>
                                <m:t>𝑠</m:t>
                              </m:r>
                            </m:sup>
                          </m:sSubSup>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𝑓</m:t>
                              </m:r>
                            </m:e>
                            <m:sub>
                              <m:r>
                                <a:rPr lang="zh-CN" altLang="en-US" i="1">
                                  <a:latin typeface="Cambria Math" panose="02040503050406030204" pitchFamily="18" charset="0"/>
                                </a:rPr>
                                <m:t>𝑖</m:t>
                              </m:r>
                              <m:r>
                                <a:rPr lang="zh-CN" altLang="en-US" i="0">
                                  <a:latin typeface="Cambria Math" panose="02040503050406030204" pitchFamily="18" charset="0"/>
                                </a:rPr>
                                <m:t>,</m:t>
                              </m:r>
                              <m:r>
                                <a:rPr lang="zh-CN" altLang="en-US" i="1">
                                  <a:latin typeface="Cambria Math" panose="02040503050406030204" pitchFamily="18" charset="0"/>
                                </a:rPr>
                                <m:t>𝑐</m:t>
                              </m:r>
                            </m:sub>
                            <m:sup>
                              <m:r>
                                <a:rPr lang="zh-CN" altLang="en-US" i="1">
                                  <a:latin typeface="Cambria Math" panose="02040503050406030204" pitchFamily="18" charset="0"/>
                                </a:rPr>
                                <m:t>𝑠</m:t>
                              </m:r>
                            </m:sup>
                          </m:sSubSup>
                        </m:e>
                      </m:nary>
                    </m:oMath>
                  </m:oMathPara>
                </a14:m>
                <a:endParaRPr lang="zh-CN" altLang="en-US" dirty="0"/>
              </a:p>
            </p:txBody>
          </p:sp>
        </mc:Choice>
        <mc:Fallback xmlns="">
          <p:sp>
            <p:nvSpPr>
              <p:cNvPr id="8" name="文本框 7">
                <a:extLst>
                  <a:ext uri="{FF2B5EF4-FFF2-40B4-BE49-F238E27FC236}">
                    <a16:creationId xmlns:a16="http://schemas.microsoft.com/office/drawing/2014/main" id="{B5F6A05F-A990-4B05-BE68-934FB29B2A25}"/>
                  </a:ext>
                </a:extLst>
              </p:cNvPr>
              <p:cNvSpPr txBox="1">
                <a:spLocks noRot="1" noChangeAspect="1" noMove="1" noResize="1" noEditPoints="1" noAdjustHandles="1" noChangeArrowheads="1" noChangeShapeType="1" noTextEdit="1"/>
              </p:cNvSpPr>
              <p:nvPr/>
            </p:nvSpPr>
            <p:spPr>
              <a:xfrm>
                <a:off x="607548" y="2521839"/>
                <a:ext cx="3295332" cy="87280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DA7D9E13-58C6-403B-AC89-507063B261D6}"/>
                  </a:ext>
                </a:extLst>
              </p:cNvPr>
              <p:cNvSpPr txBox="1"/>
              <p:nvPr/>
            </p:nvSpPr>
            <p:spPr>
              <a:xfrm>
                <a:off x="259977" y="4008508"/>
                <a:ext cx="3756212" cy="8038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𝑤</m:t>
                          </m:r>
                        </m:e>
                        <m:sub>
                          <m:r>
                            <a:rPr lang="zh-CN" altLang="en-US" i="1">
                              <a:latin typeface="Cambria Math" panose="02040503050406030204" pitchFamily="18" charset="0"/>
                            </a:rPr>
                            <m:t>𝑖</m:t>
                          </m:r>
                        </m:sub>
                        <m:sup>
                          <m:r>
                            <a:rPr lang="zh-CN" altLang="en-US" i="1">
                              <a:latin typeface="Cambria Math" panose="02040503050406030204" pitchFamily="18" charset="0"/>
                            </a:rPr>
                            <m:t>𝑠</m:t>
                          </m:r>
                        </m:sup>
                      </m:sSubSup>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𝑒</m:t>
                              </m:r>
                            </m:e>
                            <m:sup>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h</m:t>
                                  </m:r>
                                </m:e>
                                <m:sub>
                                  <m:r>
                                    <a:rPr lang="zh-CN" altLang="en-US" i="1">
                                      <a:latin typeface="Cambria Math" panose="02040503050406030204" pitchFamily="18" charset="0"/>
                                    </a:rPr>
                                    <m:t>𝑖</m:t>
                                  </m:r>
                                </m:sub>
                                <m:sup>
                                  <m:r>
                                    <a:rPr lang="zh-CN" altLang="en-US" i="1">
                                      <a:latin typeface="Cambria Math" panose="02040503050406030204" pitchFamily="18" charset="0"/>
                                    </a:rPr>
                                    <m:t>𝑠</m:t>
                                  </m:r>
                                </m:sup>
                              </m:sSubSup>
                            </m:sup>
                          </m:sSup>
                        </m:num>
                        <m:den>
                          <m:nary>
                            <m:naryPr>
                              <m:chr m:val="∑"/>
                              <m:limLoc m:val="undOvr"/>
                              <m:ctrlPr>
                                <a:rPr lang="zh-CN" altLang="en-US" i="1">
                                  <a:latin typeface="Cambria Math" panose="02040503050406030204" pitchFamily="18" charset="0"/>
                                </a:rPr>
                              </m:ctrlPr>
                            </m:naryPr>
                            <m:sub>
                              <m:r>
                                <a:rPr lang="zh-CN" altLang="en-US" i="1">
                                  <a:latin typeface="Cambria Math" panose="02040503050406030204" pitchFamily="18" charset="0"/>
                                </a:rPr>
                                <m:t>𝑡</m:t>
                              </m:r>
                              <m:r>
                                <a:rPr lang="zh-CN" altLang="en-US" i="0">
                                  <a:latin typeface="Cambria Math" panose="02040503050406030204" pitchFamily="18" charset="0"/>
                                </a:rPr>
                                <m:t>=1</m:t>
                              </m:r>
                            </m:sub>
                            <m:sup>
                              <m:r>
                                <a:rPr lang="zh-CN" altLang="en-US" i="1">
                                  <a:latin typeface="Cambria Math" panose="02040503050406030204" pitchFamily="18" charset="0"/>
                                </a:rPr>
                                <m:t>𝑆</m:t>
                              </m:r>
                            </m:sup>
                            <m:e>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𝑒</m:t>
                                  </m:r>
                                </m:e>
                                <m:sup>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h</m:t>
                                      </m:r>
                                    </m:e>
                                    <m:sub>
                                      <m:r>
                                        <a:rPr lang="zh-CN" altLang="en-US" i="1">
                                          <a:latin typeface="Cambria Math" panose="02040503050406030204" pitchFamily="18" charset="0"/>
                                        </a:rPr>
                                        <m:t>𝑖</m:t>
                                      </m:r>
                                    </m:sub>
                                    <m:sup>
                                      <m:r>
                                        <a:rPr lang="zh-CN" altLang="en-US" i="1">
                                          <a:latin typeface="Cambria Math" panose="02040503050406030204" pitchFamily="18" charset="0"/>
                                        </a:rPr>
                                        <m:t>𝑡</m:t>
                                      </m:r>
                                    </m:sup>
                                  </m:sSubSup>
                                </m:sup>
                              </m:sSup>
                            </m:e>
                          </m:nary>
                        </m:den>
                      </m:f>
                    </m:oMath>
                  </m:oMathPara>
                </a14:m>
                <a:endParaRPr lang="zh-CN" altLang="en-US" dirty="0"/>
              </a:p>
            </p:txBody>
          </p:sp>
        </mc:Choice>
        <mc:Fallback xmlns="">
          <p:sp>
            <p:nvSpPr>
              <p:cNvPr id="10" name="文本框 9">
                <a:extLst>
                  <a:ext uri="{FF2B5EF4-FFF2-40B4-BE49-F238E27FC236}">
                    <a16:creationId xmlns:a16="http://schemas.microsoft.com/office/drawing/2014/main" id="{DA7D9E13-58C6-403B-AC89-507063B261D6}"/>
                  </a:ext>
                </a:extLst>
              </p:cNvPr>
              <p:cNvSpPr txBox="1">
                <a:spLocks noRot="1" noChangeAspect="1" noMove="1" noResize="1" noEditPoints="1" noAdjustHandles="1" noChangeArrowheads="1" noChangeShapeType="1" noTextEdit="1"/>
              </p:cNvSpPr>
              <p:nvPr/>
            </p:nvSpPr>
            <p:spPr>
              <a:xfrm>
                <a:off x="259977" y="4008508"/>
                <a:ext cx="3756212" cy="803810"/>
              </a:xfrm>
              <a:prstGeom prst="rect">
                <a:avLst/>
              </a:prstGeom>
              <a:blipFill>
                <a:blip r:embed="rId4"/>
                <a:stretch>
                  <a:fillRect/>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104D6419-E713-4FAA-A461-2C6069213ED0}"/>
              </a:ext>
            </a:extLst>
          </p:cNvPr>
          <p:cNvPicPr>
            <a:picLocks noChangeAspect="1"/>
          </p:cNvPicPr>
          <p:nvPr/>
        </p:nvPicPr>
        <p:blipFill>
          <a:blip r:embed="rId5"/>
          <a:stretch>
            <a:fillRect/>
          </a:stretch>
        </p:blipFill>
        <p:spPr>
          <a:xfrm>
            <a:off x="4408583" y="1900980"/>
            <a:ext cx="7175869" cy="3791145"/>
          </a:xfrm>
          <a:prstGeom prst="rect">
            <a:avLst/>
          </a:prstGeom>
        </p:spPr>
      </p:pic>
    </p:spTree>
    <p:extLst>
      <p:ext uri="{BB962C8B-B14F-4D97-AF65-F5344CB8AC3E}">
        <p14:creationId xmlns:p14="http://schemas.microsoft.com/office/powerpoint/2010/main" val="154029427"/>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6BDFF3F-15BC-474A-B992-B81E293EF33C}"/>
              </a:ext>
            </a:extLst>
          </p:cNvPr>
          <p:cNvSpPr>
            <a:spLocks noGrp="1"/>
          </p:cNvSpPr>
          <p:nvPr>
            <p:ph type="sldNum" sz="quarter" idx="4294967295"/>
          </p:nvPr>
        </p:nvSpPr>
        <p:spPr>
          <a:xfrm>
            <a:off x="11277600" y="6356351"/>
            <a:ext cx="914401" cy="365125"/>
          </a:xfrm>
          <a:prstGeom prst="rect">
            <a:avLst/>
          </a:prstGeom>
        </p:spPr>
        <p:txBody>
          <a:bodyPr/>
          <a:lstStyle/>
          <a:p>
            <a:fld id="{72C88C01-EF0A-BE49-9F96-21AFAEFD178F}" type="slidenum">
              <a:rPr kumimoji="1" lang="zh-CN" altLang="en-US" smtClean="0"/>
              <a:pPr/>
              <a:t>43</a:t>
            </a:fld>
            <a:endParaRPr kumimoji="1" lang="zh-CN" altLang="en-US" dirty="0"/>
          </a:p>
        </p:txBody>
      </p:sp>
      <p:sp>
        <p:nvSpPr>
          <p:cNvPr id="5" name="文本框 4">
            <a:extLst>
              <a:ext uri="{FF2B5EF4-FFF2-40B4-BE49-F238E27FC236}">
                <a16:creationId xmlns:a16="http://schemas.microsoft.com/office/drawing/2014/main" id="{322E1883-4FF6-9745-9FE7-868B82FA3E12}"/>
              </a:ext>
            </a:extLst>
          </p:cNvPr>
          <p:cNvSpPr txBox="1"/>
          <p:nvPr/>
        </p:nvSpPr>
        <p:spPr>
          <a:xfrm>
            <a:off x="5294314" y="214026"/>
            <a:ext cx="1825884" cy="523220"/>
          </a:xfrm>
          <a:prstGeom prst="rect">
            <a:avLst/>
          </a:prstGeom>
          <a:noFill/>
        </p:spPr>
        <p:txBody>
          <a:bodyPr wrap="square" rtlCol="0">
            <a:spAutoFit/>
          </a:bodyPr>
          <a:lstStyle/>
          <a:p>
            <a:r>
              <a:rPr kumimoji="1" lang="zh-CN" altLang="en-US" sz="2800" b="1" dirty="0">
                <a:latin typeface="Microsoft YaHei" panose="020B0503020204020204" pitchFamily="34" charset="-122"/>
                <a:ea typeface="Microsoft YaHei" panose="020B0503020204020204" pitchFamily="34" charset="-122"/>
              </a:rPr>
              <a:t>实验结果</a:t>
            </a:r>
            <a:endParaRPr kumimoji="1" lang="en-US" altLang="zh-CN" sz="2800" b="1" dirty="0">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9CC97C0F-7EB9-5A49-B534-623EACCF7719}"/>
              </a:ext>
            </a:extLst>
          </p:cNvPr>
          <p:cNvSpPr/>
          <p:nvPr/>
        </p:nvSpPr>
        <p:spPr>
          <a:xfrm>
            <a:off x="700087" y="1072552"/>
            <a:ext cx="2921654" cy="458908"/>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ct val="150000"/>
              </a:lnSpc>
            </a:pPr>
            <a:r>
              <a:rPr lang="en-US" altLang="zh-CN" b="1" dirty="0">
                <a:solidFill>
                  <a:srgbClr val="003B87"/>
                </a:solidFill>
                <a:latin typeface="Microsoft YaHei" panose="020B0503020204020204" pitchFamily="34" charset="-122"/>
                <a:ea typeface="Microsoft YaHei" panose="020B0503020204020204" pitchFamily="34" charset="-122"/>
              </a:rPr>
              <a:t>PASCAL-Person-Part</a:t>
            </a:r>
          </a:p>
        </p:txBody>
      </p:sp>
      <p:pic>
        <p:nvPicPr>
          <p:cNvPr id="9" name="图片 8">
            <a:extLst>
              <a:ext uri="{FF2B5EF4-FFF2-40B4-BE49-F238E27FC236}">
                <a16:creationId xmlns:a16="http://schemas.microsoft.com/office/drawing/2014/main" id="{E60BCBF4-AB21-4AC0-A8BB-3CF82966852A}"/>
              </a:ext>
            </a:extLst>
          </p:cNvPr>
          <p:cNvPicPr/>
          <p:nvPr/>
        </p:nvPicPr>
        <p:blipFill>
          <a:blip r:embed="rId3"/>
          <a:stretch>
            <a:fillRect/>
          </a:stretch>
        </p:blipFill>
        <p:spPr>
          <a:xfrm>
            <a:off x="3467660" y="1971351"/>
            <a:ext cx="5084669" cy="3273375"/>
          </a:xfrm>
          <a:prstGeom prst="rect">
            <a:avLst/>
          </a:prstGeom>
        </p:spPr>
      </p:pic>
      <p:sp>
        <p:nvSpPr>
          <p:cNvPr id="7" name="矩形 6">
            <a:extLst>
              <a:ext uri="{FF2B5EF4-FFF2-40B4-BE49-F238E27FC236}">
                <a16:creationId xmlns:a16="http://schemas.microsoft.com/office/drawing/2014/main" id="{1BAA567B-6599-4594-9D7C-CF21578C7102}"/>
              </a:ext>
            </a:extLst>
          </p:cNvPr>
          <p:cNvSpPr/>
          <p:nvPr/>
        </p:nvSpPr>
        <p:spPr>
          <a:xfrm>
            <a:off x="7315200" y="4880873"/>
            <a:ext cx="986117" cy="2640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48537012"/>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6BDFF3F-15BC-474A-B992-B81E293EF33C}"/>
              </a:ext>
            </a:extLst>
          </p:cNvPr>
          <p:cNvSpPr>
            <a:spLocks noGrp="1"/>
          </p:cNvSpPr>
          <p:nvPr>
            <p:ph type="sldNum" sz="quarter" idx="4294967295"/>
          </p:nvPr>
        </p:nvSpPr>
        <p:spPr>
          <a:xfrm>
            <a:off x="11277600" y="6356351"/>
            <a:ext cx="914401" cy="365125"/>
          </a:xfrm>
          <a:prstGeom prst="rect">
            <a:avLst/>
          </a:prstGeom>
        </p:spPr>
        <p:txBody>
          <a:bodyPr/>
          <a:lstStyle/>
          <a:p>
            <a:fld id="{72C88C01-EF0A-BE49-9F96-21AFAEFD178F}" type="slidenum">
              <a:rPr kumimoji="1" lang="zh-CN" altLang="en-US" smtClean="0"/>
              <a:pPr/>
              <a:t>44</a:t>
            </a:fld>
            <a:endParaRPr kumimoji="1" lang="zh-CN" altLang="en-US" dirty="0"/>
          </a:p>
        </p:txBody>
      </p:sp>
      <p:sp>
        <p:nvSpPr>
          <p:cNvPr id="5" name="文本框 4">
            <a:extLst>
              <a:ext uri="{FF2B5EF4-FFF2-40B4-BE49-F238E27FC236}">
                <a16:creationId xmlns:a16="http://schemas.microsoft.com/office/drawing/2014/main" id="{322E1883-4FF6-9745-9FE7-868B82FA3E12}"/>
              </a:ext>
            </a:extLst>
          </p:cNvPr>
          <p:cNvSpPr txBox="1"/>
          <p:nvPr/>
        </p:nvSpPr>
        <p:spPr>
          <a:xfrm>
            <a:off x="5294314" y="214026"/>
            <a:ext cx="1825884" cy="523220"/>
          </a:xfrm>
          <a:prstGeom prst="rect">
            <a:avLst/>
          </a:prstGeom>
          <a:noFill/>
        </p:spPr>
        <p:txBody>
          <a:bodyPr wrap="square" rtlCol="0">
            <a:spAutoFit/>
          </a:bodyPr>
          <a:lstStyle/>
          <a:p>
            <a:r>
              <a:rPr kumimoji="1" lang="zh-CN" altLang="en-US" sz="2800" b="1" dirty="0">
                <a:latin typeface="Microsoft YaHei" panose="020B0503020204020204" pitchFamily="34" charset="-122"/>
                <a:ea typeface="Microsoft YaHei" panose="020B0503020204020204" pitchFamily="34" charset="-122"/>
              </a:rPr>
              <a:t>实验结果</a:t>
            </a:r>
            <a:endParaRPr kumimoji="1" lang="en-US" altLang="zh-CN" sz="2800" b="1" dirty="0">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9CC97C0F-7EB9-5A49-B534-623EACCF7719}"/>
              </a:ext>
            </a:extLst>
          </p:cNvPr>
          <p:cNvSpPr/>
          <p:nvPr/>
        </p:nvSpPr>
        <p:spPr>
          <a:xfrm>
            <a:off x="700087" y="1072552"/>
            <a:ext cx="2921654" cy="458908"/>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ct val="150000"/>
              </a:lnSpc>
            </a:pPr>
            <a:r>
              <a:rPr lang="en-US" altLang="zh-CN" b="1" dirty="0">
                <a:solidFill>
                  <a:srgbClr val="003B87"/>
                </a:solidFill>
                <a:latin typeface="Microsoft YaHei" panose="020B0503020204020204" pitchFamily="34" charset="-122"/>
                <a:ea typeface="Microsoft YaHei" panose="020B0503020204020204" pitchFamily="34" charset="-122"/>
              </a:rPr>
              <a:t>PASCAL-Person-Part</a:t>
            </a:r>
          </a:p>
        </p:txBody>
      </p:sp>
      <p:sp>
        <p:nvSpPr>
          <p:cNvPr id="7" name="矩形 6">
            <a:extLst>
              <a:ext uri="{FF2B5EF4-FFF2-40B4-BE49-F238E27FC236}">
                <a16:creationId xmlns:a16="http://schemas.microsoft.com/office/drawing/2014/main" id="{1BAA567B-6599-4594-9D7C-CF21578C7102}"/>
              </a:ext>
            </a:extLst>
          </p:cNvPr>
          <p:cNvSpPr/>
          <p:nvPr/>
        </p:nvSpPr>
        <p:spPr>
          <a:xfrm>
            <a:off x="7315200" y="4880873"/>
            <a:ext cx="986117" cy="2640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2A7F48EB-55BB-4C63-BB42-B27099AE03E0}"/>
              </a:ext>
            </a:extLst>
          </p:cNvPr>
          <p:cNvPicPr/>
          <p:nvPr/>
        </p:nvPicPr>
        <p:blipFill>
          <a:blip r:embed="rId3"/>
          <a:stretch>
            <a:fillRect/>
          </a:stretch>
        </p:blipFill>
        <p:spPr>
          <a:xfrm>
            <a:off x="1393246" y="1713076"/>
            <a:ext cx="9405508" cy="3969924"/>
          </a:xfrm>
          <a:prstGeom prst="rect">
            <a:avLst/>
          </a:prstGeom>
        </p:spPr>
      </p:pic>
    </p:spTree>
    <p:extLst>
      <p:ext uri="{BB962C8B-B14F-4D97-AF65-F5344CB8AC3E}">
        <p14:creationId xmlns:p14="http://schemas.microsoft.com/office/powerpoint/2010/main" val="221087137"/>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6BDFF3F-15BC-474A-B992-B81E293EF33C}"/>
              </a:ext>
            </a:extLst>
          </p:cNvPr>
          <p:cNvSpPr>
            <a:spLocks noGrp="1"/>
          </p:cNvSpPr>
          <p:nvPr>
            <p:ph type="sldNum" sz="quarter" idx="4294967295"/>
          </p:nvPr>
        </p:nvSpPr>
        <p:spPr>
          <a:xfrm>
            <a:off x="11277600" y="6356351"/>
            <a:ext cx="914401" cy="365125"/>
          </a:xfrm>
          <a:prstGeom prst="rect">
            <a:avLst/>
          </a:prstGeom>
        </p:spPr>
        <p:txBody>
          <a:bodyPr/>
          <a:lstStyle/>
          <a:p>
            <a:fld id="{72C88C01-EF0A-BE49-9F96-21AFAEFD178F}" type="slidenum">
              <a:rPr kumimoji="1" lang="zh-CN" altLang="en-US" smtClean="0"/>
              <a:pPr/>
              <a:t>45</a:t>
            </a:fld>
            <a:endParaRPr kumimoji="1" lang="zh-CN" altLang="en-US" dirty="0"/>
          </a:p>
        </p:txBody>
      </p:sp>
      <p:sp>
        <p:nvSpPr>
          <p:cNvPr id="5" name="文本框 4">
            <a:extLst>
              <a:ext uri="{FF2B5EF4-FFF2-40B4-BE49-F238E27FC236}">
                <a16:creationId xmlns:a16="http://schemas.microsoft.com/office/drawing/2014/main" id="{322E1883-4FF6-9745-9FE7-868B82FA3E12}"/>
              </a:ext>
            </a:extLst>
          </p:cNvPr>
          <p:cNvSpPr txBox="1"/>
          <p:nvPr/>
        </p:nvSpPr>
        <p:spPr>
          <a:xfrm>
            <a:off x="5294314" y="214026"/>
            <a:ext cx="1825884" cy="523220"/>
          </a:xfrm>
          <a:prstGeom prst="rect">
            <a:avLst/>
          </a:prstGeom>
          <a:noFill/>
        </p:spPr>
        <p:txBody>
          <a:bodyPr wrap="square" rtlCol="0">
            <a:spAutoFit/>
          </a:bodyPr>
          <a:lstStyle/>
          <a:p>
            <a:r>
              <a:rPr kumimoji="1" lang="zh-CN" altLang="en-US" sz="2800" b="1" dirty="0">
                <a:latin typeface="Microsoft YaHei" panose="020B0503020204020204" pitchFamily="34" charset="-122"/>
                <a:ea typeface="Microsoft YaHei" panose="020B0503020204020204" pitchFamily="34" charset="-122"/>
              </a:rPr>
              <a:t>实验结果</a:t>
            </a:r>
            <a:endParaRPr kumimoji="1" lang="en-US" altLang="zh-CN" sz="2800" b="1" dirty="0">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9CC97C0F-7EB9-5A49-B534-623EACCF7719}"/>
              </a:ext>
            </a:extLst>
          </p:cNvPr>
          <p:cNvSpPr/>
          <p:nvPr/>
        </p:nvSpPr>
        <p:spPr>
          <a:xfrm>
            <a:off x="700087" y="1072552"/>
            <a:ext cx="2921654" cy="458908"/>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ct val="150000"/>
              </a:lnSpc>
            </a:pPr>
            <a:r>
              <a:rPr lang="en-US" altLang="zh-CN" b="1" dirty="0">
                <a:solidFill>
                  <a:srgbClr val="003B87"/>
                </a:solidFill>
                <a:latin typeface="Microsoft YaHei" panose="020B0503020204020204" pitchFamily="34" charset="-122"/>
                <a:ea typeface="Microsoft YaHei" panose="020B0503020204020204" pitchFamily="34" charset="-122"/>
              </a:rPr>
              <a:t>PASCAL VOC 2012</a:t>
            </a:r>
          </a:p>
        </p:txBody>
      </p:sp>
      <p:pic>
        <p:nvPicPr>
          <p:cNvPr id="8" name="图片 7">
            <a:extLst>
              <a:ext uri="{FF2B5EF4-FFF2-40B4-BE49-F238E27FC236}">
                <a16:creationId xmlns:a16="http://schemas.microsoft.com/office/drawing/2014/main" id="{C4735CEE-D16A-4AFD-906C-BA4529708CB7}"/>
              </a:ext>
            </a:extLst>
          </p:cNvPr>
          <p:cNvPicPr/>
          <p:nvPr/>
        </p:nvPicPr>
        <p:blipFill>
          <a:blip r:embed="rId3"/>
          <a:stretch>
            <a:fillRect/>
          </a:stretch>
        </p:blipFill>
        <p:spPr>
          <a:xfrm>
            <a:off x="806916" y="1846728"/>
            <a:ext cx="5459413" cy="3845859"/>
          </a:xfrm>
          <a:prstGeom prst="rect">
            <a:avLst/>
          </a:prstGeom>
        </p:spPr>
      </p:pic>
      <p:sp>
        <p:nvSpPr>
          <p:cNvPr id="7" name="矩形 6">
            <a:extLst>
              <a:ext uri="{FF2B5EF4-FFF2-40B4-BE49-F238E27FC236}">
                <a16:creationId xmlns:a16="http://schemas.microsoft.com/office/drawing/2014/main" id="{1BAA567B-6599-4594-9D7C-CF21578C7102}"/>
              </a:ext>
            </a:extLst>
          </p:cNvPr>
          <p:cNvSpPr/>
          <p:nvPr/>
        </p:nvSpPr>
        <p:spPr>
          <a:xfrm>
            <a:off x="4993341" y="5276949"/>
            <a:ext cx="986117" cy="2640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7D146828-1FE6-4FA8-8AFB-46E4F85200B8}"/>
              </a:ext>
            </a:extLst>
          </p:cNvPr>
          <p:cNvPicPr/>
          <p:nvPr/>
        </p:nvPicPr>
        <p:blipFill>
          <a:blip r:embed="rId4"/>
          <a:stretch>
            <a:fillRect/>
          </a:stretch>
        </p:blipFill>
        <p:spPr>
          <a:xfrm>
            <a:off x="6952671" y="1072552"/>
            <a:ext cx="4539242" cy="5016972"/>
          </a:xfrm>
          <a:prstGeom prst="rect">
            <a:avLst/>
          </a:prstGeom>
        </p:spPr>
      </p:pic>
    </p:spTree>
    <p:extLst>
      <p:ext uri="{BB962C8B-B14F-4D97-AF65-F5344CB8AC3E}">
        <p14:creationId xmlns:p14="http://schemas.microsoft.com/office/powerpoint/2010/main" val="76605763"/>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6BDFF3F-15BC-474A-B992-B81E293EF33C}"/>
              </a:ext>
            </a:extLst>
          </p:cNvPr>
          <p:cNvSpPr>
            <a:spLocks noGrp="1"/>
          </p:cNvSpPr>
          <p:nvPr>
            <p:ph type="sldNum" sz="quarter" idx="4294967295"/>
          </p:nvPr>
        </p:nvSpPr>
        <p:spPr>
          <a:xfrm>
            <a:off x="11277600" y="6356351"/>
            <a:ext cx="914401" cy="365125"/>
          </a:xfrm>
          <a:prstGeom prst="rect">
            <a:avLst/>
          </a:prstGeom>
        </p:spPr>
        <p:txBody>
          <a:bodyPr/>
          <a:lstStyle/>
          <a:p>
            <a:fld id="{72C88C01-EF0A-BE49-9F96-21AFAEFD178F}" type="slidenum">
              <a:rPr kumimoji="1" lang="zh-CN" altLang="en-US" smtClean="0"/>
              <a:pPr/>
              <a:t>46</a:t>
            </a:fld>
            <a:endParaRPr kumimoji="1" lang="zh-CN" altLang="en-US" dirty="0"/>
          </a:p>
        </p:txBody>
      </p:sp>
      <p:sp>
        <p:nvSpPr>
          <p:cNvPr id="5" name="文本框 4">
            <a:extLst>
              <a:ext uri="{FF2B5EF4-FFF2-40B4-BE49-F238E27FC236}">
                <a16:creationId xmlns:a16="http://schemas.microsoft.com/office/drawing/2014/main" id="{322E1883-4FF6-9745-9FE7-868B82FA3E12}"/>
              </a:ext>
            </a:extLst>
          </p:cNvPr>
          <p:cNvSpPr txBox="1"/>
          <p:nvPr/>
        </p:nvSpPr>
        <p:spPr>
          <a:xfrm>
            <a:off x="5294314" y="214026"/>
            <a:ext cx="1825884" cy="523220"/>
          </a:xfrm>
          <a:prstGeom prst="rect">
            <a:avLst/>
          </a:prstGeom>
          <a:noFill/>
        </p:spPr>
        <p:txBody>
          <a:bodyPr wrap="square" rtlCol="0">
            <a:spAutoFit/>
          </a:bodyPr>
          <a:lstStyle/>
          <a:p>
            <a:r>
              <a:rPr kumimoji="1" lang="zh-CN" altLang="en-US" sz="2800" b="1" dirty="0">
                <a:latin typeface="Microsoft YaHei" panose="020B0503020204020204" pitchFamily="34" charset="-122"/>
                <a:ea typeface="Microsoft YaHei" panose="020B0503020204020204" pitchFamily="34" charset="-122"/>
              </a:rPr>
              <a:t>实验结果</a:t>
            </a:r>
            <a:endParaRPr kumimoji="1" lang="en-US" altLang="zh-CN" sz="2800" b="1" dirty="0">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9CC97C0F-7EB9-5A49-B534-623EACCF7719}"/>
              </a:ext>
            </a:extLst>
          </p:cNvPr>
          <p:cNvSpPr/>
          <p:nvPr/>
        </p:nvSpPr>
        <p:spPr>
          <a:xfrm>
            <a:off x="700087" y="1072552"/>
            <a:ext cx="3065089" cy="458908"/>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ct val="150000"/>
              </a:lnSpc>
            </a:pPr>
            <a:r>
              <a:rPr lang="en-US" altLang="zh-CN" b="1" dirty="0">
                <a:solidFill>
                  <a:srgbClr val="003B87"/>
                </a:solidFill>
                <a:latin typeface="Microsoft YaHei" panose="020B0503020204020204" pitchFamily="34" charset="-122"/>
                <a:ea typeface="Microsoft YaHei" panose="020B0503020204020204" pitchFamily="34" charset="-122"/>
              </a:rPr>
              <a:t>MS-COCO2014</a:t>
            </a:r>
          </a:p>
        </p:txBody>
      </p:sp>
      <p:pic>
        <p:nvPicPr>
          <p:cNvPr id="11" name="图片 10">
            <a:extLst>
              <a:ext uri="{FF2B5EF4-FFF2-40B4-BE49-F238E27FC236}">
                <a16:creationId xmlns:a16="http://schemas.microsoft.com/office/drawing/2014/main" id="{155F6D8C-B52A-46CB-BB0F-1F3B91E12BDC}"/>
              </a:ext>
            </a:extLst>
          </p:cNvPr>
          <p:cNvPicPr/>
          <p:nvPr/>
        </p:nvPicPr>
        <p:blipFill>
          <a:blip r:embed="rId3"/>
          <a:stretch>
            <a:fillRect/>
          </a:stretch>
        </p:blipFill>
        <p:spPr>
          <a:xfrm>
            <a:off x="3417681" y="1783977"/>
            <a:ext cx="4964318" cy="3120020"/>
          </a:xfrm>
          <a:prstGeom prst="rect">
            <a:avLst/>
          </a:prstGeom>
        </p:spPr>
      </p:pic>
      <p:sp>
        <p:nvSpPr>
          <p:cNvPr id="9" name="矩形 8">
            <a:extLst>
              <a:ext uri="{FF2B5EF4-FFF2-40B4-BE49-F238E27FC236}">
                <a16:creationId xmlns:a16="http://schemas.microsoft.com/office/drawing/2014/main" id="{590519F3-C503-4B23-A644-4C5E58DFC2A6}"/>
              </a:ext>
            </a:extLst>
          </p:cNvPr>
          <p:cNvSpPr/>
          <p:nvPr/>
        </p:nvSpPr>
        <p:spPr>
          <a:xfrm>
            <a:off x="7234517" y="4568737"/>
            <a:ext cx="986117" cy="2640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78830853"/>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6BDFF3F-15BC-474A-B992-B81E293EF33C}"/>
              </a:ext>
            </a:extLst>
          </p:cNvPr>
          <p:cNvSpPr>
            <a:spLocks noGrp="1"/>
          </p:cNvSpPr>
          <p:nvPr>
            <p:ph type="sldNum" sz="quarter" idx="4294967295"/>
          </p:nvPr>
        </p:nvSpPr>
        <p:spPr>
          <a:xfrm>
            <a:off x="11277600" y="6356351"/>
            <a:ext cx="914401" cy="365125"/>
          </a:xfrm>
          <a:prstGeom prst="rect">
            <a:avLst/>
          </a:prstGeom>
        </p:spPr>
        <p:txBody>
          <a:bodyPr/>
          <a:lstStyle/>
          <a:p>
            <a:fld id="{72C88C01-EF0A-BE49-9F96-21AFAEFD178F}" type="slidenum">
              <a:rPr kumimoji="1" lang="zh-CN" altLang="en-US" smtClean="0"/>
              <a:pPr/>
              <a:t>47</a:t>
            </a:fld>
            <a:endParaRPr kumimoji="1" lang="zh-CN" altLang="en-US" dirty="0"/>
          </a:p>
        </p:txBody>
      </p:sp>
      <p:sp>
        <p:nvSpPr>
          <p:cNvPr id="5" name="文本框 4">
            <a:extLst>
              <a:ext uri="{FF2B5EF4-FFF2-40B4-BE49-F238E27FC236}">
                <a16:creationId xmlns:a16="http://schemas.microsoft.com/office/drawing/2014/main" id="{322E1883-4FF6-9745-9FE7-868B82FA3E12}"/>
              </a:ext>
            </a:extLst>
          </p:cNvPr>
          <p:cNvSpPr txBox="1"/>
          <p:nvPr/>
        </p:nvSpPr>
        <p:spPr>
          <a:xfrm>
            <a:off x="5294314" y="214026"/>
            <a:ext cx="1825884" cy="523220"/>
          </a:xfrm>
          <a:prstGeom prst="rect">
            <a:avLst/>
          </a:prstGeom>
          <a:noFill/>
        </p:spPr>
        <p:txBody>
          <a:bodyPr wrap="square" rtlCol="0">
            <a:spAutoFit/>
          </a:bodyPr>
          <a:lstStyle/>
          <a:p>
            <a:r>
              <a:rPr kumimoji="1" lang="zh-CN" altLang="en-US" sz="2800" b="1" dirty="0">
                <a:latin typeface="Microsoft YaHei" panose="020B0503020204020204" pitchFamily="34" charset="-122"/>
                <a:ea typeface="Microsoft YaHei" panose="020B0503020204020204" pitchFamily="34" charset="-122"/>
              </a:rPr>
              <a:t>实验结果</a:t>
            </a:r>
            <a:endParaRPr kumimoji="1" lang="en-US" altLang="zh-CN" sz="2800" b="1" dirty="0">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9CC97C0F-7EB9-5A49-B534-623EACCF7719}"/>
              </a:ext>
            </a:extLst>
          </p:cNvPr>
          <p:cNvSpPr/>
          <p:nvPr/>
        </p:nvSpPr>
        <p:spPr>
          <a:xfrm>
            <a:off x="700087" y="1072552"/>
            <a:ext cx="3065089" cy="458908"/>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ct val="150000"/>
              </a:lnSpc>
            </a:pPr>
            <a:r>
              <a:rPr lang="en-US" altLang="zh-CN" b="1" dirty="0">
                <a:solidFill>
                  <a:srgbClr val="003B87"/>
                </a:solidFill>
                <a:latin typeface="Microsoft YaHei" panose="020B0503020204020204" pitchFamily="34" charset="-122"/>
                <a:ea typeface="Microsoft YaHei" panose="020B0503020204020204" pitchFamily="34" charset="-122"/>
              </a:rPr>
              <a:t>MS-COCO2014</a:t>
            </a:r>
          </a:p>
        </p:txBody>
      </p:sp>
      <p:sp>
        <p:nvSpPr>
          <p:cNvPr id="9" name="矩形 8">
            <a:extLst>
              <a:ext uri="{FF2B5EF4-FFF2-40B4-BE49-F238E27FC236}">
                <a16:creationId xmlns:a16="http://schemas.microsoft.com/office/drawing/2014/main" id="{590519F3-C503-4B23-A644-4C5E58DFC2A6}"/>
              </a:ext>
            </a:extLst>
          </p:cNvPr>
          <p:cNvSpPr/>
          <p:nvPr/>
        </p:nvSpPr>
        <p:spPr>
          <a:xfrm>
            <a:off x="7234517" y="4568737"/>
            <a:ext cx="986117" cy="2640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39C30467-FFF0-486A-AC54-EAE8654534C8}"/>
              </a:ext>
            </a:extLst>
          </p:cNvPr>
          <p:cNvPicPr/>
          <p:nvPr/>
        </p:nvPicPr>
        <p:blipFill>
          <a:blip r:embed="rId3"/>
          <a:stretch>
            <a:fillRect/>
          </a:stretch>
        </p:blipFill>
        <p:spPr>
          <a:xfrm>
            <a:off x="2042421" y="1531460"/>
            <a:ext cx="7666356" cy="4528660"/>
          </a:xfrm>
          <a:prstGeom prst="rect">
            <a:avLst/>
          </a:prstGeom>
        </p:spPr>
      </p:pic>
    </p:spTree>
    <p:extLst>
      <p:ext uri="{BB962C8B-B14F-4D97-AF65-F5344CB8AC3E}">
        <p14:creationId xmlns:p14="http://schemas.microsoft.com/office/powerpoint/2010/main" val="709527396"/>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6BDFF3F-15BC-474A-B992-B81E293EF33C}"/>
              </a:ext>
            </a:extLst>
          </p:cNvPr>
          <p:cNvSpPr>
            <a:spLocks noGrp="1"/>
          </p:cNvSpPr>
          <p:nvPr>
            <p:ph type="sldNum" sz="quarter" idx="4294967295"/>
          </p:nvPr>
        </p:nvSpPr>
        <p:spPr>
          <a:xfrm>
            <a:off x="11277600" y="6356351"/>
            <a:ext cx="914401" cy="365125"/>
          </a:xfrm>
          <a:prstGeom prst="rect">
            <a:avLst/>
          </a:prstGeom>
        </p:spPr>
        <p:txBody>
          <a:bodyPr/>
          <a:lstStyle/>
          <a:p>
            <a:fld id="{72C88C01-EF0A-BE49-9F96-21AFAEFD178F}" type="slidenum">
              <a:rPr kumimoji="1" lang="zh-CN" altLang="en-US" smtClean="0"/>
              <a:pPr/>
              <a:t>48</a:t>
            </a:fld>
            <a:endParaRPr kumimoji="1" lang="zh-CN" altLang="en-US" dirty="0"/>
          </a:p>
        </p:txBody>
      </p:sp>
      <p:sp>
        <p:nvSpPr>
          <p:cNvPr id="5" name="文本框 4">
            <a:extLst>
              <a:ext uri="{FF2B5EF4-FFF2-40B4-BE49-F238E27FC236}">
                <a16:creationId xmlns:a16="http://schemas.microsoft.com/office/drawing/2014/main" id="{322E1883-4FF6-9745-9FE7-868B82FA3E12}"/>
              </a:ext>
            </a:extLst>
          </p:cNvPr>
          <p:cNvSpPr txBox="1"/>
          <p:nvPr/>
        </p:nvSpPr>
        <p:spPr>
          <a:xfrm>
            <a:off x="5294314" y="214026"/>
            <a:ext cx="1825884" cy="523220"/>
          </a:xfrm>
          <a:prstGeom prst="rect">
            <a:avLst/>
          </a:prstGeom>
          <a:noFill/>
        </p:spPr>
        <p:txBody>
          <a:bodyPr wrap="square" rtlCol="0">
            <a:spAutoFit/>
          </a:bodyPr>
          <a:lstStyle/>
          <a:p>
            <a:r>
              <a:rPr kumimoji="1" lang="zh-CN" altLang="en-US" sz="2800" b="1" dirty="0">
                <a:latin typeface="Microsoft YaHei" panose="020B0503020204020204" pitchFamily="34" charset="-122"/>
                <a:ea typeface="Microsoft YaHei" panose="020B0503020204020204" pitchFamily="34" charset="-122"/>
              </a:rPr>
              <a:t>总结展望</a:t>
            </a:r>
            <a:endParaRPr kumimoji="1" lang="en-US" altLang="zh-CN" sz="2800" b="1" dirty="0">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9CC97C0F-7EB9-5A49-B534-623EACCF7719}"/>
              </a:ext>
            </a:extLst>
          </p:cNvPr>
          <p:cNvSpPr/>
          <p:nvPr/>
        </p:nvSpPr>
        <p:spPr>
          <a:xfrm>
            <a:off x="700087" y="1308243"/>
            <a:ext cx="2161659" cy="458908"/>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ct val="150000"/>
              </a:lnSpc>
            </a:pPr>
            <a:r>
              <a:rPr lang="zh-CN" altLang="en-US" b="1" dirty="0">
                <a:solidFill>
                  <a:srgbClr val="003B87"/>
                </a:solidFill>
                <a:latin typeface="Microsoft YaHei" panose="020B0503020204020204" pitchFamily="34" charset="-122"/>
                <a:ea typeface="Microsoft YaHei" panose="020B0503020204020204" pitchFamily="34" charset="-122"/>
              </a:rPr>
              <a:t>总结：</a:t>
            </a:r>
            <a:endParaRPr lang="en-US" altLang="zh-CN" dirty="0">
              <a:solidFill>
                <a:srgbClr val="003B87"/>
              </a:solidFill>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B6739D76-6600-4F05-B7E4-5A0DA686E7D5}"/>
              </a:ext>
            </a:extLst>
          </p:cNvPr>
          <p:cNvSpPr/>
          <p:nvPr/>
        </p:nvSpPr>
        <p:spPr>
          <a:xfrm>
            <a:off x="700087" y="3429000"/>
            <a:ext cx="2161659" cy="458908"/>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ct val="150000"/>
              </a:lnSpc>
            </a:pPr>
            <a:r>
              <a:rPr lang="zh-CN" altLang="en-US" b="1" dirty="0">
                <a:solidFill>
                  <a:srgbClr val="003B87"/>
                </a:solidFill>
                <a:latin typeface="Microsoft YaHei" panose="020B0503020204020204" pitchFamily="34" charset="-122"/>
                <a:ea typeface="Microsoft YaHei" panose="020B0503020204020204" pitchFamily="34" charset="-122"/>
              </a:rPr>
              <a:t>展望：</a:t>
            </a:r>
            <a:endParaRPr lang="en-US" altLang="zh-CN" dirty="0">
              <a:solidFill>
                <a:srgbClr val="003B87"/>
              </a:solidFill>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F3CAB89C-C7E8-4D3E-976C-DA492059BEB6}"/>
              </a:ext>
            </a:extLst>
          </p:cNvPr>
          <p:cNvSpPr/>
          <p:nvPr/>
        </p:nvSpPr>
        <p:spPr>
          <a:xfrm>
            <a:off x="2149695" y="1774933"/>
            <a:ext cx="7726356" cy="1705403"/>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ct val="150000"/>
              </a:lnSpc>
            </a:pPr>
            <a:r>
              <a:rPr lang="zh-CN" altLang="en-US" b="1" dirty="0">
                <a:latin typeface="Microsoft YaHei" panose="020B0503020204020204" pitchFamily="34" charset="-122"/>
                <a:ea typeface="Microsoft YaHei" panose="020B0503020204020204" pitchFamily="34" charset="-122"/>
              </a:rPr>
              <a:t>使用</a:t>
            </a:r>
            <a:r>
              <a:rPr lang="zh-CN" altLang="en-US" b="1" dirty="0">
                <a:solidFill>
                  <a:srgbClr val="FF0000"/>
                </a:solidFill>
                <a:latin typeface="Microsoft YaHei" panose="020B0503020204020204" pitchFamily="34" charset="-122"/>
                <a:ea typeface="Microsoft YaHei" panose="020B0503020204020204" pitchFamily="34" charset="-122"/>
              </a:rPr>
              <a:t>多尺度输入</a:t>
            </a:r>
            <a:r>
              <a:rPr lang="zh-CN" altLang="en-US" b="1" dirty="0">
                <a:latin typeface="Microsoft YaHei" panose="020B0503020204020204" pitchFamily="34" charset="-122"/>
                <a:ea typeface="Microsoft YaHei" panose="020B0503020204020204" pitchFamily="34" charset="-122"/>
              </a:rPr>
              <a:t>比单尺度输入具有更好的性能。将多尺度特征与所提出的</a:t>
            </a:r>
            <a:r>
              <a:rPr lang="zh-CN" altLang="en-US" b="1" dirty="0">
                <a:solidFill>
                  <a:srgbClr val="FF0000"/>
                </a:solidFill>
                <a:latin typeface="Microsoft YaHei" panose="020B0503020204020204" pitchFamily="34" charset="-122"/>
                <a:ea typeface="Microsoft YaHei" panose="020B0503020204020204" pitchFamily="34" charset="-122"/>
              </a:rPr>
              <a:t>注意模型</a:t>
            </a:r>
            <a:r>
              <a:rPr lang="zh-CN" altLang="en-US" b="1" dirty="0">
                <a:latin typeface="Microsoft YaHei" panose="020B0503020204020204" pitchFamily="34" charset="-122"/>
                <a:ea typeface="Microsoft YaHei" panose="020B0503020204020204" pitchFamily="34" charset="-122"/>
              </a:rPr>
              <a:t>合并，不仅提高了平均或最大池基线的性能，而且还允许我们诊断可视化不同位置和尺度上的特征的重要性。通过对每个规模的网络最终输出添加</a:t>
            </a:r>
            <a:r>
              <a:rPr lang="zh-CN" altLang="en-US" b="1" dirty="0">
                <a:solidFill>
                  <a:srgbClr val="FF0000"/>
                </a:solidFill>
                <a:latin typeface="Microsoft YaHei" panose="020B0503020204020204" pitchFamily="34" charset="-122"/>
                <a:ea typeface="Microsoft YaHei" panose="020B0503020204020204" pitchFamily="34" charset="-122"/>
              </a:rPr>
              <a:t>额外的监督</a:t>
            </a:r>
            <a:r>
              <a:rPr lang="zh-CN" altLang="en-US" b="1" dirty="0">
                <a:latin typeface="Microsoft YaHei" panose="020B0503020204020204" pitchFamily="34" charset="-122"/>
                <a:ea typeface="Microsoft YaHei" panose="020B0503020204020204" pitchFamily="34" charset="-122"/>
              </a:rPr>
              <a:t>，可以获得卓越的性能。</a:t>
            </a:r>
            <a:endParaRPr lang="en-US" altLang="zh-CN" b="1" dirty="0">
              <a:latin typeface="Microsoft YaHei" panose="020B0503020204020204" pitchFamily="34" charset="-122"/>
              <a:ea typeface="Microsoft YaHei" panose="020B0503020204020204" pitchFamily="34" charset="-122"/>
            </a:endParaRPr>
          </a:p>
        </p:txBody>
      </p:sp>
      <p:sp>
        <p:nvSpPr>
          <p:cNvPr id="9" name="矩形 8">
            <a:extLst>
              <a:ext uri="{FF2B5EF4-FFF2-40B4-BE49-F238E27FC236}">
                <a16:creationId xmlns:a16="http://schemas.microsoft.com/office/drawing/2014/main" id="{9601862E-418F-42B8-A60A-969821263EE4}"/>
              </a:ext>
            </a:extLst>
          </p:cNvPr>
          <p:cNvSpPr/>
          <p:nvPr/>
        </p:nvSpPr>
        <p:spPr>
          <a:xfrm>
            <a:off x="2149695" y="4161379"/>
            <a:ext cx="7726356" cy="874407"/>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ct val="150000"/>
              </a:lnSpc>
            </a:pPr>
            <a:r>
              <a:rPr lang="zh-CN" altLang="en-US" b="1" dirty="0">
                <a:latin typeface="Microsoft YaHei" panose="020B0503020204020204" pitchFamily="34" charset="-122"/>
                <a:ea typeface="Microsoft YaHei" panose="020B0503020204020204" pitchFamily="34" charset="-122"/>
              </a:rPr>
              <a:t>通过对</a:t>
            </a:r>
            <a:r>
              <a:rPr lang="zh-CN" altLang="en-US" b="1" dirty="0">
                <a:solidFill>
                  <a:srgbClr val="FF0000"/>
                </a:solidFill>
                <a:latin typeface="Microsoft YaHei" panose="020B0503020204020204" pitchFamily="34" charset="-122"/>
                <a:ea typeface="Microsoft YaHei" panose="020B0503020204020204" pitchFamily="34" charset="-122"/>
              </a:rPr>
              <a:t>不同尺度的加权</a:t>
            </a:r>
            <a:r>
              <a:rPr lang="zh-CN" altLang="en-US" b="1" dirty="0">
                <a:latin typeface="Microsoft YaHei" panose="020B0503020204020204" pitchFamily="34" charset="-122"/>
                <a:ea typeface="Microsoft YaHei" panose="020B0503020204020204" pitchFamily="34" charset="-122"/>
              </a:rPr>
              <a:t>可以控制模型对图像内物体尺寸的注意力，从而控制分类效果，引入</a:t>
            </a:r>
            <a:r>
              <a:rPr lang="zh-CN" altLang="en-US" b="1" dirty="0">
                <a:solidFill>
                  <a:srgbClr val="FF0000"/>
                </a:solidFill>
                <a:latin typeface="Microsoft YaHei" panose="020B0503020204020204" pitchFamily="34" charset="-122"/>
                <a:ea typeface="Microsoft YaHei" panose="020B0503020204020204" pitchFamily="34" charset="-122"/>
              </a:rPr>
              <a:t>额外的监督</a:t>
            </a:r>
            <a:r>
              <a:rPr lang="zh-CN" altLang="en-US" b="1" dirty="0">
                <a:latin typeface="Microsoft YaHei" panose="020B0503020204020204" pitchFamily="34" charset="-122"/>
                <a:ea typeface="Microsoft YaHei" panose="020B0503020204020204" pitchFamily="34" charset="-122"/>
              </a:rPr>
              <a:t>同样可以提高分类的精度。</a:t>
            </a:r>
            <a:endParaRPr lang="en-US" altLang="zh-CN"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57496865"/>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a:extLst>
              <a:ext uri="{FF2B5EF4-FFF2-40B4-BE49-F238E27FC236}">
                <a16:creationId xmlns:a16="http://schemas.microsoft.com/office/drawing/2014/main" id="{EF414664-53AD-D549-A289-93F3D0BFEC60}"/>
              </a:ext>
            </a:extLst>
          </p:cNvPr>
          <p:cNvSpPr>
            <a:spLocks noGrp="1"/>
          </p:cNvSpPr>
          <p:nvPr>
            <p:ph type="sldNum" sz="quarter" idx="4294967295"/>
          </p:nvPr>
        </p:nvSpPr>
        <p:spPr>
          <a:xfrm>
            <a:off x="8610600" y="6356350"/>
            <a:ext cx="2743200" cy="365125"/>
          </a:xfrm>
          <a:prstGeom prst="rect">
            <a:avLst/>
          </a:prstGeom>
        </p:spPr>
        <p:txBody>
          <a:bodyPr/>
          <a:lstStyle/>
          <a:p>
            <a:fld id="{72C88C01-EF0A-BE49-9F96-21AFAEFD178F}" type="slidenum">
              <a:rPr kumimoji="1" lang="zh-CN" altLang="en-US" smtClean="0"/>
              <a:pPr/>
              <a:t>49</a:t>
            </a:fld>
            <a:endParaRPr kumimoji="1" lang="zh-CN" altLang="en-US" dirty="0"/>
          </a:p>
        </p:txBody>
      </p:sp>
      <p:sp>
        <p:nvSpPr>
          <p:cNvPr id="10" name="文本框 2">
            <a:extLst>
              <a:ext uri="{FF2B5EF4-FFF2-40B4-BE49-F238E27FC236}">
                <a16:creationId xmlns:a16="http://schemas.microsoft.com/office/drawing/2014/main" id="{EE454762-4184-1640-A296-43C9949FE533}"/>
              </a:ext>
            </a:extLst>
          </p:cNvPr>
          <p:cNvSpPr txBox="1"/>
          <p:nvPr/>
        </p:nvSpPr>
        <p:spPr>
          <a:xfrm>
            <a:off x="4618389" y="2483059"/>
            <a:ext cx="3070942" cy="83099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kumimoji="1" lang="en-US" altLang="zh-CN" sz="4800" b="1" dirty="0">
                <a:latin typeface="Times New Roman" panose="02020603050405020304" pitchFamily="18" charset="0"/>
                <a:cs typeface="Times New Roman" panose="02020603050405020304" pitchFamily="18" charset="0"/>
              </a:rPr>
              <a:t>THANKS</a:t>
            </a:r>
            <a:endParaRPr kumimoji="1" lang="zh-CN" altLang="en-US" sz="4800"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FC0E6C3D-F22A-498C-8DEA-28AB99390776}"/>
              </a:ext>
            </a:extLst>
          </p:cNvPr>
          <p:cNvPicPr>
            <a:picLocks noChangeAspect="1"/>
          </p:cNvPicPr>
          <p:nvPr/>
        </p:nvPicPr>
        <p:blipFill>
          <a:blip r:embed="rId2"/>
          <a:stretch>
            <a:fillRect/>
          </a:stretch>
        </p:blipFill>
        <p:spPr>
          <a:xfrm>
            <a:off x="4322609" y="5831539"/>
            <a:ext cx="3546782" cy="743755"/>
          </a:xfrm>
          <a:prstGeom prst="rect">
            <a:avLst/>
          </a:prstGeom>
          <a:solidFill>
            <a:schemeClr val="bg1"/>
          </a:solidFill>
        </p:spPr>
      </p:pic>
      <p:sp>
        <p:nvSpPr>
          <p:cNvPr id="7" name="文本框 6">
            <a:extLst>
              <a:ext uri="{FF2B5EF4-FFF2-40B4-BE49-F238E27FC236}">
                <a16:creationId xmlns:a16="http://schemas.microsoft.com/office/drawing/2014/main" id="{01D96CD1-4D97-4840-AB84-0C4837AB0C4F}"/>
              </a:ext>
            </a:extLst>
          </p:cNvPr>
          <p:cNvSpPr txBox="1"/>
          <p:nvPr/>
        </p:nvSpPr>
        <p:spPr>
          <a:xfrm>
            <a:off x="3826482" y="4126150"/>
            <a:ext cx="4539035" cy="461665"/>
          </a:xfrm>
          <a:prstGeom prst="rect">
            <a:avLst/>
          </a:prstGeom>
          <a:noFill/>
        </p:spPr>
        <p:txBody>
          <a:bodyPr wrap="square" rtlCol="0">
            <a:spAutoFit/>
          </a:bodyPr>
          <a:lstStyle/>
          <a:p>
            <a:r>
              <a:rPr kumimoji="1" lang="zh-CN" altLang="en-US" sz="2400" b="1" dirty="0">
                <a:latin typeface="SimSun" panose="02010600030101010101" pitchFamily="2" charset="-122"/>
                <a:ea typeface="SimSun" panose="02010600030101010101" pitchFamily="2" charset="-122"/>
                <a:cs typeface="Times New Roman" panose="02020603050405020304" pitchFamily="18" charset="0"/>
              </a:rPr>
              <a:t>姓名：臧亚宁  贺清康  魏子继</a:t>
            </a:r>
          </a:p>
        </p:txBody>
      </p:sp>
      <p:sp>
        <p:nvSpPr>
          <p:cNvPr id="8" name="文本框 7">
            <a:extLst>
              <a:ext uri="{FF2B5EF4-FFF2-40B4-BE49-F238E27FC236}">
                <a16:creationId xmlns:a16="http://schemas.microsoft.com/office/drawing/2014/main" id="{B6E19CC2-988D-4E80-AC4F-AD6C4504585A}"/>
              </a:ext>
            </a:extLst>
          </p:cNvPr>
          <p:cNvSpPr txBox="1"/>
          <p:nvPr/>
        </p:nvSpPr>
        <p:spPr>
          <a:xfrm>
            <a:off x="4873623" y="4542318"/>
            <a:ext cx="2560474" cy="461665"/>
          </a:xfrm>
          <a:prstGeom prst="rect">
            <a:avLst/>
          </a:prstGeom>
          <a:noFill/>
        </p:spPr>
        <p:txBody>
          <a:bodyPr wrap="square" rtlCol="0">
            <a:spAutoFit/>
          </a:bodyPr>
          <a:lstStyle/>
          <a:p>
            <a:pPr algn="ctr"/>
            <a:r>
              <a:rPr kumimoji="1" lang="en-US" altLang="zh-CN" sz="2400" b="1" dirty="0">
                <a:latin typeface="SimSun" panose="02010600030101010101" pitchFamily="2" charset="-122"/>
                <a:ea typeface="SimSun" panose="02010600030101010101" pitchFamily="2" charset="-122"/>
                <a:cs typeface="Times New Roman" panose="02020603050405020304" pitchFamily="18" charset="0"/>
              </a:rPr>
              <a:t>2023</a:t>
            </a:r>
            <a:r>
              <a:rPr kumimoji="1" lang="zh-CN" altLang="en-US" sz="2400" b="1" dirty="0">
                <a:latin typeface="SimSun" panose="02010600030101010101" pitchFamily="2" charset="-122"/>
                <a:ea typeface="SimSun" panose="02010600030101010101" pitchFamily="2" charset="-122"/>
                <a:cs typeface="Times New Roman" panose="02020603050405020304" pitchFamily="18" charset="0"/>
              </a:rPr>
              <a:t>年</a:t>
            </a:r>
            <a:r>
              <a:rPr kumimoji="1" lang="en-US" altLang="zh-CN" sz="2400" b="1" dirty="0">
                <a:latin typeface="SimSun" panose="02010600030101010101" pitchFamily="2" charset="-122"/>
                <a:ea typeface="SimSun" panose="02010600030101010101" pitchFamily="2" charset="-122"/>
                <a:cs typeface="Times New Roman" panose="02020603050405020304" pitchFamily="18" charset="0"/>
              </a:rPr>
              <a:t>12</a:t>
            </a:r>
            <a:r>
              <a:rPr kumimoji="1" lang="zh-CN" altLang="en-US" sz="2400" b="1" dirty="0">
                <a:latin typeface="SimSun" panose="02010600030101010101" pitchFamily="2" charset="-122"/>
                <a:ea typeface="SimSun" panose="02010600030101010101" pitchFamily="2" charset="-122"/>
                <a:cs typeface="Times New Roman" panose="02020603050405020304" pitchFamily="18" charset="0"/>
              </a:rPr>
              <a:t>月</a:t>
            </a:r>
            <a:r>
              <a:rPr kumimoji="1" lang="en-US" altLang="zh-CN" sz="2400" b="1" dirty="0">
                <a:latin typeface="SimSun" panose="02010600030101010101" pitchFamily="2" charset="-122"/>
                <a:ea typeface="SimSun" panose="02010600030101010101" pitchFamily="2" charset="-122"/>
                <a:cs typeface="Times New Roman" panose="02020603050405020304" pitchFamily="18" charset="0"/>
              </a:rPr>
              <a:t>3</a:t>
            </a:r>
            <a:r>
              <a:rPr kumimoji="1" lang="zh-CN" altLang="en-US" sz="2400" b="1" dirty="0">
                <a:latin typeface="SimSun" panose="02010600030101010101" pitchFamily="2" charset="-122"/>
                <a:ea typeface="SimSun" panose="02010600030101010101" pitchFamily="2" charset="-122"/>
                <a:cs typeface="Times New Roman" panose="02020603050405020304" pitchFamily="18" charset="0"/>
              </a:rPr>
              <a:t>日</a:t>
            </a:r>
          </a:p>
        </p:txBody>
      </p:sp>
    </p:spTree>
    <p:extLst>
      <p:ext uri="{BB962C8B-B14F-4D97-AF65-F5344CB8AC3E}">
        <p14:creationId xmlns:p14="http://schemas.microsoft.com/office/powerpoint/2010/main" val="3083989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1B36553-380C-3249-8BFE-20AFDDBB5087}"/>
              </a:ext>
            </a:extLst>
          </p:cNvPr>
          <p:cNvSpPr>
            <a:spLocks noGrp="1"/>
          </p:cNvSpPr>
          <p:nvPr>
            <p:ph type="sldNum" sz="quarter" idx="4294967295"/>
          </p:nvPr>
        </p:nvSpPr>
        <p:spPr>
          <a:xfrm>
            <a:off x="11277600" y="6356351"/>
            <a:ext cx="914401" cy="365125"/>
          </a:xfrm>
          <a:prstGeom prst="rect">
            <a:avLst/>
          </a:prstGeom>
        </p:spPr>
        <p:txBody>
          <a:bodyPr/>
          <a:lstStyle/>
          <a:p>
            <a:fld id="{72C88C01-EF0A-BE49-9F96-21AFAEFD178F}" type="slidenum">
              <a:rPr kumimoji="1" lang="zh-CN" altLang="en-US" smtClean="0"/>
              <a:pPr/>
              <a:t>5</a:t>
            </a:fld>
            <a:endParaRPr kumimoji="1" lang="zh-CN" altLang="en-US" dirty="0"/>
          </a:p>
        </p:txBody>
      </p:sp>
      <p:sp>
        <p:nvSpPr>
          <p:cNvPr id="5" name="文本框 4">
            <a:extLst>
              <a:ext uri="{FF2B5EF4-FFF2-40B4-BE49-F238E27FC236}">
                <a16:creationId xmlns:a16="http://schemas.microsoft.com/office/drawing/2014/main" id="{7E2D9AF8-289A-1F48-9407-21EE8659CD41}"/>
              </a:ext>
            </a:extLst>
          </p:cNvPr>
          <p:cNvSpPr txBox="1"/>
          <p:nvPr/>
        </p:nvSpPr>
        <p:spPr>
          <a:xfrm>
            <a:off x="5294314" y="214026"/>
            <a:ext cx="1825884" cy="523220"/>
          </a:xfrm>
          <a:prstGeom prst="rect">
            <a:avLst/>
          </a:prstGeom>
          <a:noFill/>
        </p:spPr>
        <p:txBody>
          <a:bodyPr wrap="square" rtlCol="0">
            <a:spAutoFit/>
          </a:bodyPr>
          <a:lstStyle/>
          <a:p>
            <a:r>
              <a:rPr kumimoji="1" lang="zh-CN" altLang="en-US" sz="2800" b="1" dirty="0">
                <a:latin typeface="Microsoft YaHei" panose="020B0503020204020204" pitchFamily="34" charset="-122"/>
                <a:ea typeface="Microsoft YaHei" panose="020B0503020204020204" pitchFamily="34" charset="-122"/>
              </a:rPr>
              <a:t>文章简介</a:t>
            </a:r>
            <a:endParaRPr kumimoji="1" lang="en-US" altLang="zh-CN" sz="2800" b="1" dirty="0">
              <a:latin typeface="Microsoft YaHei" panose="020B0503020204020204" pitchFamily="34" charset="-122"/>
              <a:ea typeface="Microsoft YaHei" panose="020B0503020204020204" pitchFamily="34" charset="-122"/>
            </a:endParaRPr>
          </a:p>
        </p:txBody>
      </p:sp>
      <p:sp>
        <p:nvSpPr>
          <p:cNvPr id="15" name="Diamond 288">
            <a:extLst>
              <a:ext uri="{FF2B5EF4-FFF2-40B4-BE49-F238E27FC236}">
                <a16:creationId xmlns:a16="http://schemas.microsoft.com/office/drawing/2014/main" id="{268B2C16-BA07-4FAD-821C-67D7DE7C09E6}"/>
              </a:ext>
            </a:extLst>
          </p:cNvPr>
          <p:cNvSpPr/>
          <p:nvPr/>
        </p:nvSpPr>
        <p:spPr>
          <a:xfrm>
            <a:off x="1240227" y="4669846"/>
            <a:ext cx="759736" cy="759736"/>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600">
                <a:solidFill>
                  <a:schemeClr val="bg1"/>
                </a:solidFill>
                <a:latin typeface="造字工房力黑（非商用）常规体" pitchFamily="50" charset="-122"/>
                <a:ea typeface="造字工房力黑（非商用）常规体" pitchFamily="50" charset="-122"/>
                <a:cs typeface="+mn-ea"/>
                <a:sym typeface="Agency FB" panose="020B0503020202020204" pitchFamily="34" charset="0"/>
              </a:rPr>
              <a:t>03</a:t>
            </a:r>
          </a:p>
        </p:txBody>
      </p:sp>
      <p:grpSp>
        <p:nvGrpSpPr>
          <p:cNvPr id="16" name="Group 289">
            <a:extLst>
              <a:ext uri="{FF2B5EF4-FFF2-40B4-BE49-F238E27FC236}">
                <a16:creationId xmlns:a16="http://schemas.microsoft.com/office/drawing/2014/main" id="{DB1FDB55-4D0F-4BA1-9FF2-581C2F7DA20C}"/>
              </a:ext>
            </a:extLst>
          </p:cNvPr>
          <p:cNvGrpSpPr/>
          <p:nvPr/>
        </p:nvGrpSpPr>
        <p:grpSpPr>
          <a:xfrm>
            <a:off x="1999963" y="4305777"/>
            <a:ext cx="4821840" cy="1487874"/>
            <a:chOff x="6444106" y="1408275"/>
            <a:chExt cx="4232110" cy="654638"/>
          </a:xfrm>
        </p:grpSpPr>
        <p:sp>
          <p:nvSpPr>
            <p:cNvPr id="17" name="TextBox 298">
              <a:extLst>
                <a:ext uri="{FF2B5EF4-FFF2-40B4-BE49-F238E27FC236}">
                  <a16:creationId xmlns:a16="http://schemas.microsoft.com/office/drawing/2014/main" id="{8777479D-E000-49DE-9607-C062AB38AA69}"/>
                </a:ext>
              </a:extLst>
            </p:cNvPr>
            <p:cNvSpPr txBox="1"/>
            <p:nvPr/>
          </p:nvSpPr>
          <p:spPr>
            <a:xfrm>
              <a:off x="6444107" y="1408275"/>
              <a:ext cx="4232109" cy="303981"/>
            </a:xfrm>
            <a:prstGeom prst="rect">
              <a:avLst/>
            </a:prstGeom>
            <a:noFill/>
          </p:spPr>
          <p:txBody>
            <a:bodyPr wrap="none" lIns="360000" tIns="0" rIns="0" bIns="0" anchor="b" anchorCtr="0">
              <a:noAutofit/>
            </a:bodyPr>
            <a:lstStyle/>
            <a:p>
              <a:r>
                <a:rPr lang="en-US" altLang="zh-CN" sz="2400" spc="600" dirty="0">
                  <a:solidFill>
                    <a:schemeClr val="accent3">
                      <a:lumMod val="100000"/>
                    </a:schemeClr>
                  </a:solidFill>
                  <a:latin typeface="造字工房力黑（非商用）常规体" pitchFamily="50" charset="-122"/>
                  <a:ea typeface="造字工房力黑（非商用）常规体" pitchFamily="50" charset="-122"/>
                  <a:cs typeface="+mn-ea"/>
                  <a:sym typeface="Agency FB" panose="020B0503020202020204" pitchFamily="34" charset="0"/>
                </a:rPr>
                <a:t>FCN</a:t>
              </a:r>
              <a:r>
                <a:rPr lang="zh-CN" altLang="en-US" sz="2400" spc="600" dirty="0">
                  <a:solidFill>
                    <a:schemeClr val="accent3">
                      <a:lumMod val="100000"/>
                    </a:schemeClr>
                  </a:solidFill>
                  <a:latin typeface="造字工房力黑（非商用）常规体" pitchFamily="50" charset="-122"/>
                  <a:ea typeface="造字工房力黑（非商用）常规体" pitchFamily="50" charset="-122"/>
                  <a:cs typeface="+mn-ea"/>
                  <a:sym typeface="Agency FB" panose="020B0503020202020204" pitchFamily="34" charset="0"/>
                </a:rPr>
                <a:t>性能对比实验</a:t>
              </a:r>
            </a:p>
          </p:txBody>
        </p:sp>
        <p:sp>
          <p:nvSpPr>
            <p:cNvPr id="18" name="TextBox 299">
              <a:extLst>
                <a:ext uri="{FF2B5EF4-FFF2-40B4-BE49-F238E27FC236}">
                  <a16:creationId xmlns:a16="http://schemas.microsoft.com/office/drawing/2014/main" id="{ACD98D80-F75B-4A49-B9A4-D175A49B2F7B}"/>
                </a:ext>
              </a:extLst>
            </p:cNvPr>
            <p:cNvSpPr txBox="1">
              <a:spLocks/>
            </p:cNvSpPr>
            <p:nvPr/>
          </p:nvSpPr>
          <p:spPr>
            <a:xfrm>
              <a:off x="6444106" y="1742545"/>
              <a:ext cx="4232109" cy="320368"/>
            </a:xfrm>
            <a:prstGeom prst="rect">
              <a:avLst/>
            </a:prstGeom>
          </p:spPr>
          <p:txBody>
            <a:bodyPr vert="horz" wrap="square" lIns="360000" tIns="0" rIns="0" bIns="0" anchor="ctr" anchorCtr="0">
              <a:noAutofit/>
            </a:bodyPr>
            <a:lstStyle/>
            <a:p>
              <a:pPr>
                <a:lnSpc>
                  <a:spcPct val="140000"/>
                </a:lnSpc>
              </a:pPr>
              <a:r>
                <a:rPr lang="en-US" altLang="zh-CN" sz="1050" dirty="0">
                  <a:solidFill>
                    <a:schemeClr val="dk1">
                      <a:lumMod val="100000"/>
                    </a:schemeClr>
                  </a:solidFill>
                  <a:ea typeface="造字工房力黑（非商用）常规体" pitchFamily="50" charset="-122"/>
                  <a:cs typeface="+mn-ea"/>
                  <a:sym typeface="Agency FB" panose="020B0503020202020204" pitchFamily="34" charset="0"/>
                </a:rPr>
                <a:t>1.</a:t>
              </a:r>
              <a:r>
                <a:rPr lang="zh-CN" altLang="en-US" sz="1050" dirty="0">
                  <a:solidFill>
                    <a:schemeClr val="dk1">
                      <a:lumMod val="100000"/>
                    </a:schemeClr>
                  </a:solidFill>
                  <a:ea typeface="造字工房力黑（非商用）常规体" pitchFamily="50" charset="-122"/>
                  <a:cs typeface="+mn-ea"/>
                  <a:sym typeface="Agency FB" panose="020B0503020202020204" pitchFamily="34" charset="0"/>
                </a:rPr>
                <a:t>分类网络卷积化的分割性能对比</a:t>
              </a:r>
              <a:endParaRPr lang="en-US" altLang="zh-CN" sz="1050" dirty="0">
                <a:solidFill>
                  <a:schemeClr val="dk1">
                    <a:lumMod val="100000"/>
                  </a:schemeClr>
                </a:solidFill>
                <a:ea typeface="造字工房力黑（非商用）常规体" pitchFamily="50" charset="-122"/>
                <a:cs typeface="+mn-ea"/>
                <a:sym typeface="Agency FB" panose="020B0503020202020204" pitchFamily="34" charset="0"/>
              </a:endParaRPr>
            </a:p>
            <a:p>
              <a:pPr>
                <a:lnSpc>
                  <a:spcPct val="140000"/>
                </a:lnSpc>
              </a:pPr>
              <a:r>
                <a:rPr lang="en-US" altLang="zh-CN" sz="1050" dirty="0">
                  <a:solidFill>
                    <a:schemeClr val="dk1">
                      <a:lumMod val="100000"/>
                    </a:schemeClr>
                  </a:solidFill>
                  <a:ea typeface="造字工房力黑（非商用）常规体" pitchFamily="50" charset="-122"/>
                  <a:cs typeface="+mn-ea"/>
                  <a:sym typeface="Agency FB" panose="020B0503020202020204" pitchFamily="34" charset="0"/>
                </a:rPr>
                <a:t>2.FCN-32s,FCN-16s,FCN-8s</a:t>
              </a:r>
              <a:r>
                <a:rPr lang="zh-CN" altLang="en-US" sz="1050" dirty="0">
                  <a:solidFill>
                    <a:schemeClr val="dk1">
                      <a:lumMod val="100000"/>
                    </a:schemeClr>
                  </a:solidFill>
                  <a:ea typeface="造字工房力黑（非商用）常规体" pitchFamily="50" charset="-122"/>
                  <a:cs typeface="+mn-ea"/>
                  <a:sym typeface="Agency FB" panose="020B0503020202020204" pitchFamily="34" charset="0"/>
                </a:rPr>
                <a:t>性能对比</a:t>
              </a:r>
              <a:endParaRPr lang="en-US" altLang="zh-CN" sz="1050" dirty="0">
                <a:solidFill>
                  <a:schemeClr val="dk1">
                    <a:lumMod val="100000"/>
                  </a:schemeClr>
                </a:solidFill>
                <a:ea typeface="造字工房力黑（非商用）常规体" pitchFamily="50" charset="-122"/>
                <a:cs typeface="+mn-ea"/>
                <a:sym typeface="Agency FB" panose="020B0503020202020204" pitchFamily="34" charset="0"/>
              </a:endParaRPr>
            </a:p>
            <a:p>
              <a:pPr>
                <a:lnSpc>
                  <a:spcPct val="140000"/>
                </a:lnSpc>
              </a:pPr>
              <a:r>
                <a:rPr lang="en-US" altLang="zh-CN" sz="1050" dirty="0">
                  <a:solidFill>
                    <a:schemeClr val="dk1">
                      <a:lumMod val="100000"/>
                    </a:schemeClr>
                  </a:solidFill>
                  <a:ea typeface="造字工房力黑（非商用）常规体" pitchFamily="50" charset="-122"/>
                  <a:cs typeface="+mn-ea"/>
                  <a:sym typeface="Agency FB" panose="020B0503020202020204" pitchFamily="34" charset="0"/>
                </a:rPr>
                <a:t>3.PASCAL VOC</a:t>
              </a:r>
              <a:r>
                <a:rPr lang="zh-CN" altLang="en-US" sz="1050" dirty="0">
                  <a:solidFill>
                    <a:schemeClr val="dk1">
                      <a:lumMod val="100000"/>
                    </a:schemeClr>
                  </a:solidFill>
                  <a:ea typeface="造字工房力黑（非商用）常规体" pitchFamily="50" charset="-122"/>
                  <a:cs typeface="+mn-ea"/>
                  <a:sym typeface="Agency FB" panose="020B0503020202020204" pitchFamily="34" charset="0"/>
                </a:rPr>
                <a:t>语义分割性能对比</a:t>
              </a:r>
              <a:endParaRPr lang="en-US" altLang="zh-CN" sz="1050" dirty="0">
                <a:solidFill>
                  <a:schemeClr val="dk1">
                    <a:lumMod val="100000"/>
                  </a:schemeClr>
                </a:solidFill>
                <a:ea typeface="造字工房力黑（非商用）常规体" pitchFamily="50" charset="-122"/>
                <a:cs typeface="+mn-ea"/>
                <a:sym typeface="Agency FB" panose="020B0503020202020204" pitchFamily="34" charset="0"/>
              </a:endParaRPr>
            </a:p>
          </p:txBody>
        </p:sp>
      </p:grpSp>
      <p:sp>
        <p:nvSpPr>
          <p:cNvPr id="19" name="Diamond 290">
            <a:extLst>
              <a:ext uri="{FF2B5EF4-FFF2-40B4-BE49-F238E27FC236}">
                <a16:creationId xmlns:a16="http://schemas.microsoft.com/office/drawing/2014/main" id="{C4F1560F-F1CD-4F52-9CD1-C5F805F1BC58}"/>
              </a:ext>
            </a:extLst>
          </p:cNvPr>
          <p:cNvSpPr/>
          <p:nvPr/>
        </p:nvSpPr>
        <p:spPr>
          <a:xfrm>
            <a:off x="1240227" y="3086489"/>
            <a:ext cx="759736" cy="759736"/>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600">
                <a:solidFill>
                  <a:schemeClr val="bg1"/>
                </a:solidFill>
                <a:latin typeface="造字工房力黑（非商用）常规体" pitchFamily="50" charset="-122"/>
                <a:ea typeface="造字工房力黑（非商用）常规体" pitchFamily="50" charset="-122"/>
                <a:cs typeface="+mn-ea"/>
                <a:sym typeface="Agency FB" panose="020B0503020202020204" pitchFamily="34" charset="0"/>
              </a:rPr>
              <a:t>02</a:t>
            </a:r>
          </a:p>
        </p:txBody>
      </p:sp>
      <p:grpSp>
        <p:nvGrpSpPr>
          <p:cNvPr id="20" name="Group 291">
            <a:extLst>
              <a:ext uri="{FF2B5EF4-FFF2-40B4-BE49-F238E27FC236}">
                <a16:creationId xmlns:a16="http://schemas.microsoft.com/office/drawing/2014/main" id="{229D0DEF-7D0E-484A-A9EE-330B50C02C73}"/>
              </a:ext>
            </a:extLst>
          </p:cNvPr>
          <p:cNvGrpSpPr/>
          <p:nvPr/>
        </p:nvGrpSpPr>
        <p:grpSpPr>
          <a:xfrm>
            <a:off x="1999963" y="3093416"/>
            <a:ext cx="4821840" cy="886521"/>
            <a:chOff x="6444106" y="1408275"/>
            <a:chExt cx="4232110" cy="728540"/>
          </a:xfrm>
        </p:grpSpPr>
        <p:sp>
          <p:nvSpPr>
            <p:cNvPr id="21" name="TextBox 296">
              <a:extLst>
                <a:ext uri="{FF2B5EF4-FFF2-40B4-BE49-F238E27FC236}">
                  <a16:creationId xmlns:a16="http://schemas.microsoft.com/office/drawing/2014/main" id="{E340FB5E-BC97-40B8-93F2-1FACE2BF91AB}"/>
                </a:ext>
              </a:extLst>
            </p:cNvPr>
            <p:cNvSpPr txBox="1"/>
            <p:nvPr/>
          </p:nvSpPr>
          <p:spPr>
            <a:xfrm>
              <a:off x="6444107" y="1408275"/>
              <a:ext cx="4232109" cy="303981"/>
            </a:xfrm>
            <a:prstGeom prst="rect">
              <a:avLst/>
            </a:prstGeom>
            <a:noFill/>
          </p:spPr>
          <p:txBody>
            <a:bodyPr wrap="none" lIns="360000" tIns="0" rIns="0" bIns="0" anchor="b" anchorCtr="0">
              <a:noAutofit/>
            </a:bodyPr>
            <a:lstStyle/>
            <a:p>
              <a:r>
                <a:rPr lang="zh-CN" altLang="en-US" sz="2400" spc="600" dirty="0">
                  <a:solidFill>
                    <a:schemeClr val="accent2">
                      <a:lumMod val="100000"/>
                    </a:schemeClr>
                  </a:solidFill>
                  <a:latin typeface="造字工房力黑（非商用）常规体" pitchFamily="50" charset="-122"/>
                  <a:ea typeface="造字工房力黑（非商用）常规体" pitchFamily="50" charset="-122"/>
                  <a:cs typeface="+mn-ea"/>
                  <a:sym typeface="Agency FB" panose="020B0503020202020204" pitchFamily="34" charset="0"/>
                </a:rPr>
                <a:t>全卷积网络</a:t>
              </a:r>
              <a:r>
                <a:rPr lang="en-US" altLang="zh-CN" sz="2400" spc="600" dirty="0">
                  <a:solidFill>
                    <a:schemeClr val="accent2">
                      <a:lumMod val="100000"/>
                    </a:schemeClr>
                  </a:solidFill>
                  <a:latin typeface="造字工房力黑（非商用）常规体" pitchFamily="50" charset="-122"/>
                  <a:ea typeface="造字工房力黑（非商用）常规体" pitchFamily="50" charset="-122"/>
                  <a:cs typeface="+mn-ea"/>
                  <a:sym typeface="Agency FB" panose="020B0503020202020204" pitchFamily="34" charset="0"/>
                </a:rPr>
                <a:t>FCN</a:t>
              </a:r>
              <a:endParaRPr lang="zh-CN" altLang="en-US" sz="2400" spc="600" dirty="0">
                <a:solidFill>
                  <a:schemeClr val="accent2">
                    <a:lumMod val="100000"/>
                  </a:schemeClr>
                </a:solidFill>
                <a:latin typeface="造字工房力黑（非商用）常规体" pitchFamily="50" charset="-122"/>
                <a:ea typeface="造字工房力黑（非商用）常规体" pitchFamily="50" charset="-122"/>
                <a:cs typeface="+mn-ea"/>
                <a:sym typeface="Agency FB" panose="020B0503020202020204" pitchFamily="34" charset="0"/>
              </a:endParaRPr>
            </a:p>
          </p:txBody>
        </p:sp>
        <p:sp>
          <p:nvSpPr>
            <p:cNvPr id="22" name="TextBox 297">
              <a:extLst>
                <a:ext uri="{FF2B5EF4-FFF2-40B4-BE49-F238E27FC236}">
                  <a16:creationId xmlns:a16="http://schemas.microsoft.com/office/drawing/2014/main" id="{9ECD2A77-19FA-4475-A4EF-D71F6FD088F1}"/>
                </a:ext>
              </a:extLst>
            </p:cNvPr>
            <p:cNvSpPr txBox="1">
              <a:spLocks/>
            </p:cNvSpPr>
            <p:nvPr/>
          </p:nvSpPr>
          <p:spPr>
            <a:xfrm>
              <a:off x="6444106" y="1816447"/>
              <a:ext cx="4232109" cy="320368"/>
            </a:xfrm>
            <a:prstGeom prst="rect">
              <a:avLst/>
            </a:prstGeom>
          </p:spPr>
          <p:txBody>
            <a:bodyPr vert="horz" wrap="square" lIns="360000" tIns="0" rIns="0" bIns="0" anchor="ctr" anchorCtr="0">
              <a:normAutofit/>
            </a:bodyPr>
            <a:lstStyle/>
            <a:p>
              <a:pPr>
                <a:lnSpc>
                  <a:spcPct val="120000"/>
                </a:lnSpc>
              </a:pPr>
              <a:r>
                <a:rPr lang="en-US" altLang="zh-CN" sz="1050" dirty="0">
                  <a:solidFill>
                    <a:schemeClr val="dk1">
                      <a:lumMod val="100000"/>
                    </a:schemeClr>
                  </a:solidFill>
                  <a:latin typeface="造字工房力黑（非商用）常规体" pitchFamily="50" charset="-122"/>
                  <a:ea typeface="造字工房力黑（非商用）常规体" pitchFamily="50" charset="-122"/>
                  <a:cs typeface="+mn-ea"/>
                  <a:sym typeface="Agency FB" panose="020B0503020202020204" pitchFamily="34" charset="0"/>
                </a:rPr>
                <a:t>1.VGG16</a:t>
              </a:r>
            </a:p>
            <a:p>
              <a:pPr>
                <a:lnSpc>
                  <a:spcPct val="120000"/>
                </a:lnSpc>
              </a:pPr>
              <a:r>
                <a:rPr lang="en-US" altLang="zh-CN" sz="1050" dirty="0">
                  <a:solidFill>
                    <a:schemeClr val="dk1">
                      <a:lumMod val="100000"/>
                    </a:schemeClr>
                  </a:solidFill>
                  <a:latin typeface="造字工房力黑（非商用）常规体" pitchFamily="50" charset="-122"/>
                  <a:ea typeface="造字工房力黑（非商用）常规体" pitchFamily="50" charset="-122"/>
                  <a:cs typeface="+mn-ea"/>
                  <a:sym typeface="Agency FB" panose="020B0503020202020204" pitchFamily="34" charset="0"/>
                </a:rPr>
                <a:t>2.FCN</a:t>
              </a:r>
              <a:r>
                <a:rPr lang="zh-CN" altLang="en-US" sz="1050" dirty="0">
                  <a:solidFill>
                    <a:schemeClr val="dk1">
                      <a:lumMod val="100000"/>
                    </a:schemeClr>
                  </a:solidFill>
                  <a:latin typeface="造字工房力黑（非商用）常规体" pitchFamily="50" charset="-122"/>
                  <a:ea typeface="造字工房力黑（非商用）常规体" pitchFamily="50" charset="-122"/>
                  <a:cs typeface="+mn-ea"/>
                  <a:sym typeface="Agency FB" panose="020B0503020202020204" pitchFamily="34" charset="0"/>
                </a:rPr>
                <a:t>实现</a:t>
              </a:r>
              <a:endParaRPr lang="en-US" altLang="zh-CN" sz="1050" dirty="0">
                <a:solidFill>
                  <a:schemeClr val="dk1">
                    <a:lumMod val="100000"/>
                  </a:schemeClr>
                </a:solidFill>
                <a:latin typeface="造字工房力黑（非商用）常规体" pitchFamily="50" charset="-122"/>
                <a:ea typeface="造字工房力黑（非商用）常规体" pitchFamily="50" charset="-122"/>
                <a:cs typeface="+mn-ea"/>
                <a:sym typeface="Agency FB" panose="020B0503020202020204" pitchFamily="34" charset="0"/>
              </a:endParaRPr>
            </a:p>
          </p:txBody>
        </p:sp>
      </p:grpSp>
      <p:sp>
        <p:nvSpPr>
          <p:cNvPr id="23" name="Diamond 292">
            <a:extLst>
              <a:ext uri="{FF2B5EF4-FFF2-40B4-BE49-F238E27FC236}">
                <a16:creationId xmlns:a16="http://schemas.microsoft.com/office/drawing/2014/main" id="{3B5F51A1-8612-4913-9047-8E2FD1A71D5C}"/>
              </a:ext>
            </a:extLst>
          </p:cNvPr>
          <p:cNvSpPr/>
          <p:nvPr/>
        </p:nvSpPr>
        <p:spPr>
          <a:xfrm>
            <a:off x="1240227" y="1426868"/>
            <a:ext cx="759736" cy="759736"/>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600">
                <a:solidFill>
                  <a:schemeClr val="bg1"/>
                </a:solidFill>
                <a:latin typeface="造字工房力黑（非商用）常规体" pitchFamily="50" charset="-122"/>
                <a:ea typeface="造字工房力黑（非商用）常规体" pitchFamily="50" charset="-122"/>
                <a:cs typeface="+mn-ea"/>
                <a:sym typeface="Agency FB" panose="020B0503020202020204" pitchFamily="34" charset="0"/>
              </a:rPr>
              <a:t>01</a:t>
            </a:r>
          </a:p>
        </p:txBody>
      </p:sp>
      <p:grpSp>
        <p:nvGrpSpPr>
          <p:cNvPr id="24" name="Group 293">
            <a:extLst>
              <a:ext uri="{FF2B5EF4-FFF2-40B4-BE49-F238E27FC236}">
                <a16:creationId xmlns:a16="http://schemas.microsoft.com/office/drawing/2014/main" id="{C1DE6875-3B52-4A7A-B938-941BD7A2012D}"/>
              </a:ext>
            </a:extLst>
          </p:cNvPr>
          <p:cNvGrpSpPr/>
          <p:nvPr/>
        </p:nvGrpSpPr>
        <p:grpSpPr>
          <a:xfrm>
            <a:off x="1999963" y="1395076"/>
            <a:ext cx="4821840" cy="868717"/>
            <a:chOff x="6444106" y="1408275"/>
            <a:chExt cx="4232110" cy="713908"/>
          </a:xfrm>
        </p:grpSpPr>
        <p:sp>
          <p:nvSpPr>
            <p:cNvPr id="25" name="TextBox 294">
              <a:extLst>
                <a:ext uri="{FF2B5EF4-FFF2-40B4-BE49-F238E27FC236}">
                  <a16:creationId xmlns:a16="http://schemas.microsoft.com/office/drawing/2014/main" id="{D32C8F91-45D0-4B70-9DA6-82952EFBBE40}"/>
                </a:ext>
              </a:extLst>
            </p:cNvPr>
            <p:cNvSpPr txBox="1"/>
            <p:nvPr/>
          </p:nvSpPr>
          <p:spPr>
            <a:xfrm>
              <a:off x="6444107" y="1408275"/>
              <a:ext cx="4232109" cy="303981"/>
            </a:xfrm>
            <a:prstGeom prst="rect">
              <a:avLst/>
            </a:prstGeom>
            <a:noFill/>
          </p:spPr>
          <p:txBody>
            <a:bodyPr wrap="none" lIns="360000" tIns="0" rIns="0" bIns="0" anchor="b" anchorCtr="0">
              <a:noAutofit/>
            </a:bodyPr>
            <a:lstStyle/>
            <a:p>
              <a:r>
                <a:rPr lang="zh-CN" altLang="en-US" sz="2400" spc="600" dirty="0">
                  <a:solidFill>
                    <a:schemeClr val="accent1">
                      <a:lumMod val="100000"/>
                    </a:schemeClr>
                  </a:solidFill>
                  <a:latin typeface="造字工房力黑（非商用）常规体" pitchFamily="50" charset="-122"/>
                  <a:ea typeface="造字工房力黑（非商用）常规体" pitchFamily="50" charset="-122"/>
                  <a:cs typeface="+mn-ea"/>
                  <a:sym typeface="Agency FB" panose="020B0503020202020204" pitchFamily="34" charset="0"/>
                </a:rPr>
                <a:t>语义分割</a:t>
              </a:r>
            </a:p>
          </p:txBody>
        </p:sp>
        <p:sp>
          <p:nvSpPr>
            <p:cNvPr id="26" name="TextBox 295">
              <a:extLst>
                <a:ext uri="{FF2B5EF4-FFF2-40B4-BE49-F238E27FC236}">
                  <a16:creationId xmlns:a16="http://schemas.microsoft.com/office/drawing/2014/main" id="{23DD66AE-20A3-49F7-BFB9-36AE7ED0F066}"/>
                </a:ext>
              </a:extLst>
            </p:cNvPr>
            <p:cNvSpPr txBox="1">
              <a:spLocks/>
            </p:cNvSpPr>
            <p:nvPr/>
          </p:nvSpPr>
          <p:spPr>
            <a:xfrm>
              <a:off x="6444106" y="1801815"/>
              <a:ext cx="4232109" cy="320368"/>
            </a:xfrm>
            <a:prstGeom prst="rect">
              <a:avLst/>
            </a:prstGeom>
          </p:spPr>
          <p:txBody>
            <a:bodyPr vert="horz" wrap="square" lIns="360000" tIns="0" rIns="0" bIns="0" anchor="ctr" anchorCtr="0">
              <a:normAutofit/>
            </a:bodyPr>
            <a:lstStyle/>
            <a:p>
              <a:pPr algn="l">
                <a:lnSpc>
                  <a:spcPct val="120000"/>
                </a:lnSpc>
              </a:pPr>
              <a:r>
                <a:rPr lang="en-US" altLang="zh-CN" sz="1050" dirty="0">
                  <a:solidFill>
                    <a:schemeClr val="dk1">
                      <a:lumMod val="100000"/>
                    </a:schemeClr>
                  </a:solidFill>
                  <a:latin typeface="造字工房力黑（非商用）常规体" pitchFamily="50" charset="-122"/>
                  <a:ea typeface="造字工房力黑（非商用）常规体" pitchFamily="50" charset="-122"/>
                  <a:cs typeface="+mn-ea"/>
                  <a:sym typeface="Agency FB" panose="020B0503020202020204" pitchFamily="34" charset="0"/>
                </a:rPr>
                <a:t>1.</a:t>
              </a:r>
              <a:r>
                <a:rPr lang="zh-CN" altLang="en-US" sz="1050" dirty="0">
                  <a:solidFill>
                    <a:schemeClr val="dk1">
                      <a:lumMod val="100000"/>
                    </a:schemeClr>
                  </a:solidFill>
                  <a:latin typeface="造字工房力黑（非商用）常规体" pitchFamily="50" charset="-122"/>
                  <a:ea typeface="造字工房力黑（非商用）常规体" pitchFamily="50" charset="-122"/>
                  <a:cs typeface="+mn-ea"/>
                  <a:sym typeface="Agency FB" panose="020B0503020202020204" pitchFamily="34" charset="0"/>
                </a:rPr>
                <a:t>概念及研究意义</a:t>
              </a:r>
              <a:endParaRPr lang="en-US" altLang="zh-CN" sz="1050" dirty="0">
                <a:solidFill>
                  <a:schemeClr val="dk1">
                    <a:lumMod val="100000"/>
                  </a:schemeClr>
                </a:solidFill>
                <a:latin typeface="造字工房力黑（非商用）常规体" pitchFamily="50" charset="-122"/>
                <a:ea typeface="造字工房力黑（非商用）常规体" pitchFamily="50" charset="-122"/>
                <a:cs typeface="+mn-ea"/>
                <a:sym typeface="Agency FB" panose="020B0503020202020204" pitchFamily="34" charset="0"/>
              </a:endParaRPr>
            </a:p>
            <a:p>
              <a:pPr algn="l">
                <a:lnSpc>
                  <a:spcPct val="120000"/>
                </a:lnSpc>
              </a:pPr>
              <a:r>
                <a:rPr lang="en-US" altLang="zh-CN" sz="1050" dirty="0">
                  <a:solidFill>
                    <a:schemeClr val="dk1">
                      <a:lumMod val="100000"/>
                    </a:schemeClr>
                  </a:solidFill>
                  <a:latin typeface="造字工房力黑（非商用）常规体" pitchFamily="50" charset="-122"/>
                  <a:ea typeface="造字工房力黑（非商用）常规体" pitchFamily="50" charset="-122"/>
                  <a:cs typeface="+mn-ea"/>
                  <a:sym typeface="Agency FB" panose="020B0503020202020204" pitchFamily="34" charset="0"/>
                </a:rPr>
                <a:t>2.</a:t>
              </a:r>
              <a:r>
                <a:rPr lang="zh-CN" altLang="en-US" sz="1050" dirty="0">
                  <a:solidFill>
                    <a:schemeClr val="dk1">
                      <a:lumMod val="100000"/>
                    </a:schemeClr>
                  </a:solidFill>
                  <a:latin typeface="造字工房力黑（非商用）常规体" pitchFamily="50" charset="-122"/>
                  <a:ea typeface="造字工房力黑（非商用）常规体" pitchFamily="50" charset="-122"/>
                  <a:cs typeface="+mn-ea"/>
                  <a:sym typeface="Agency FB" panose="020B0503020202020204" pitchFamily="34" charset="0"/>
                </a:rPr>
                <a:t>评价指标</a:t>
              </a:r>
              <a:endParaRPr lang="en-US" altLang="zh-CN" sz="1050" dirty="0">
                <a:solidFill>
                  <a:schemeClr val="dk1">
                    <a:lumMod val="100000"/>
                  </a:schemeClr>
                </a:solidFill>
                <a:latin typeface="造字工房力黑（非商用）常规体" pitchFamily="50" charset="-122"/>
                <a:ea typeface="造字工房力黑（非商用）常规体" pitchFamily="50" charset="-122"/>
                <a:cs typeface="+mn-ea"/>
                <a:sym typeface="Agency FB" panose="020B0503020202020204" pitchFamily="34" charset="0"/>
              </a:endParaRPr>
            </a:p>
          </p:txBody>
        </p:sp>
      </p:grpSp>
    </p:spTree>
    <p:extLst>
      <p:ext uri="{BB962C8B-B14F-4D97-AF65-F5344CB8AC3E}">
        <p14:creationId xmlns:p14="http://schemas.microsoft.com/office/powerpoint/2010/main" val="2008080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6BDFF3F-15BC-474A-B992-B81E293EF33C}"/>
              </a:ext>
            </a:extLst>
          </p:cNvPr>
          <p:cNvSpPr>
            <a:spLocks noGrp="1"/>
          </p:cNvSpPr>
          <p:nvPr>
            <p:ph type="sldNum" sz="quarter" idx="4294967295"/>
          </p:nvPr>
        </p:nvSpPr>
        <p:spPr>
          <a:xfrm>
            <a:off x="11277600" y="6356351"/>
            <a:ext cx="914401" cy="365125"/>
          </a:xfrm>
          <a:prstGeom prst="rect">
            <a:avLst/>
          </a:prstGeom>
        </p:spPr>
        <p:txBody>
          <a:bodyPr/>
          <a:lstStyle/>
          <a:p>
            <a:fld id="{72C88C01-EF0A-BE49-9F96-21AFAEFD178F}" type="slidenum">
              <a:rPr kumimoji="1" lang="zh-CN" altLang="en-US" smtClean="0"/>
              <a:pPr/>
              <a:t>6</a:t>
            </a:fld>
            <a:endParaRPr kumimoji="1" lang="zh-CN" altLang="en-US" dirty="0"/>
          </a:p>
        </p:txBody>
      </p:sp>
      <p:sp>
        <p:nvSpPr>
          <p:cNvPr id="9" name="文本框 8">
            <a:extLst>
              <a:ext uri="{FF2B5EF4-FFF2-40B4-BE49-F238E27FC236}">
                <a16:creationId xmlns:a16="http://schemas.microsoft.com/office/drawing/2014/main" id="{7DD69342-34FE-4743-A4C8-14109DBDE75E}"/>
              </a:ext>
            </a:extLst>
          </p:cNvPr>
          <p:cNvSpPr txBox="1"/>
          <p:nvPr/>
        </p:nvSpPr>
        <p:spPr>
          <a:xfrm>
            <a:off x="127000" y="2265859"/>
            <a:ext cx="3810000" cy="830997"/>
          </a:xfrm>
          <a:prstGeom prst="rect">
            <a:avLst/>
          </a:prstGeom>
          <a:noFill/>
        </p:spPr>
        <p:txBody>
          <a:bodyPr wrap="square" rtlCol="0">
            <a:spAutoFit/>
          </a:bodyPr>
          <a:lstStyle/>
          <a:p>
            <a:pPr algn="ctr"/>
            <a:r>
              <a:rPr lang="zh-CN" altLang="en-US" sz="4800" dirty="0">
                <a:latin typeface="造字工房力黑（非商用）常规体" pitchFamily="50" charset="-122"/>
                <a:ea typeface="造字工房力黑（非商用）常规体" pitchFamily="50" charset="-122"/>
                <a:cs typeface="+mn-ea"/>
                <a:sym typeface="+mn-lt"/>
              </a:rPr>
              <a:t>语义分割</a:t>
            </a:r>
          </a:p>
        </p:txBody>
      </p:sp>
      <p:sp>
        <p:nvSpPr>
          <p:cNvPr id="12" name="文本框 11">
            <a:extLst>
              <a:ext uri="{FF2B5EF4-FFF2-40B4-BE49-F238E27FC236}">
                <a16:creationId xmlns:a16="http://schemas.microsoft.com/office/drawing/2014/main" id="{088A6365-1CC5-4BF8-BE4C-29AAFB1466DC}"/>
              </a:ext>
            </a:extLst>
          </p:cNvPr>
          <p:cNvSpPr txBox="1"/>
          <p:nvPr/>
        </p:nvSpPr>
        <p:spPr>
          <a:xfrm>
            <a:off x="745744" y="3323941"/>
            <a:ext cx="6382512" cy="874407"/>
          </a:xfrm>
          <a:prstGeom prst="rect">
            <a:avLst/>
          </a:prstGeom>
          <a:noFill/>
        </p:spPr>
        <p:txBody>
          <a:bodyPr wrap="square">
            <a:spAutoFit/>
          </a:bodyPr>
          <a:lstStyle/>
          <a:p>
            <a:pPr>
              <a:lnSpc>
                <a:spcPct val="150000"/>
              </a:lnSpc>
            </a:pPr>
            <a:r>
              <a:rPr lang="en-US" altLang="zh-CN" sz="1800" dirty="0">
                <a:latin typeface="造字工房力黑（非商用）常规体" pitchFamily="50" charset="-122"/>
                <a:ea typeface="造字工房力黑（非商用）常规体" pitchFamily="50" charset="-122"/>
                <a:cs typeface="+mn-ea"/>
                <a:sym typeface="+mn-lt"/>
              </a:rPr>
              <a:t>1.</a:t>
            </a:r>
            <a:r>
              <a:rPr lang="zh-CN" altLang="en-US" sz="1800" dirty="0">
                <a:latin typeface="造字工房力黑（非商用）常规体" pitchFamily="50" charset="-122"/>
                <a:ea typeface="造字工房力黑（非商用）常规体" pitchFamily="50" charset="-122"/>
                <a:cs typeface="+mn-ea"/>
                <a:sym typeface="+mn-lt"/>
              </a:rPr>
              <a:t>概念及研究意义</a:t>
            </a:r>
          </a:p>
          <a:p>
            <a:pPr>
              <a:lnSpc>
                <a:spcPct val="150000"/>
              </a:lnSpc>
            </a:pPr>
            <a:r>
              <a:rPr lang="en-US" altLang="zh-CN" sz="1800" dirty="0">
                <a:latin typeface="造字工房力黑（非商用）常规体" pitchFamily="50" charset="-122"/>
                <a:ea typeface="造字工房力黑（非商用）常规体" pitchFamily="50" charset="-122"/>
                <a:cs typeface="+mn-ea"/>
                <a:sym typeface="+mn-lt"/>
              </a:rPr>
              <a:t>2.</a:t>
            </a:r>
            <a:r>
              <a:rPr lang="zh-CN" altLang="en-US" sz="1800" dirty="0">
                <a:latin typeface="造字工房力黑（非商用）常规体" pitchFamily="50" charset="-122"/>
                <a:ea typeface="造字工房力黑（非商用）常规体" pitchFamily="50" charset="-122"/>
                <a:cs typeface="+mn-ea"/>
                <a:sym typeface="+mn-lt"/>
              </a:rPr>
              <a:t>评价指标</a:t>
            </a:r>
          </a:p>
        </p:txBody>
      </p:sp>
    </p:spTree>
    <p:extLst>
      <p:ext uri="{BB962C8B-B14F-4D97-AF65-F5344CB8AC3E}">
        <p14:creationId xmlns:p14="http://schemas.microsoft.com/office/powerpoint/2010/main" val="2612368693"/>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6BDFF3F-15BC-474A-B992-B81E293EF33C}"/>
              </a:ext>
            </a:extLst>
          </p:cNvPr>
          <p:cNvSpPr>
            <a:spLocks noGrp="1"/>
          </p:cNvSpPr>
          <p:nvPr>
            <p:ph type="sldNum" sz="quarter" idx="4294967295"/>
          </p:nvPr>
        </p:nvSpPr>
        <p:spPr>
          <a:xfrm>
            <a:off x="11277600" y="6356351"/>
            <a:ext cx="914401" cy="365125"/>
          </a:xfrm>
          <a:prstGeom prst="rect">
            <a:avLst/>
          </a:prstGeom>
        </p:spPr>
        <p:txBody>
          <a:bodyPr/>
          <a:lstStyle/>
          <a:p>
            <a:fld id="{72C88C01-EF0A-BE49-9F96-21AFAEFD178F}" type="slidenum">
              <a:rPr kumimoji="1" lang="zh-CN" altLang="en-US" smtClean="0"/>
              <a:pPr/>
              <a:t>7</a:t>
            </a:fld>
            <a:endParaRPr kumimoji="1" lang="zh-CN" altLang="en-US" dirty="0"/>
          </a:p>
        </p:txBody>
      </p:sp>
      <p:sp>
        <p:nvSpPr>
          <p:cNvPr id="6" name="文本框 5">
            <a:extLst>
              <a:ext uri="{FF2B5EF4-FFF2-40B4-BE49-F238E27FC236}">
                <a16:creationId xmlns:a16="http://schemas.microsoft.com/office/drawing/2014/main" id="{F3638D19-2690-4C11-92DA-85573B1E6C3C}"/>
              </a:ext>
            </a:extLst>
          </p:cNvPr>
          <p:cNvSpPr txBox="1"/>
          <p:nvPr/>
        </p:nvSpPr>
        <p:spPr>
          <a:xfrm>
            <a:off x="1517904" y="239744"/>
            <a:ext cx="6382512" cy="584775"/>
          </a:xfrm>
          <a:prstGeom prst="rect">
            <a:avLst/>
          </a:prstGeom>
          <a:noFill/>
        </p:spPr>
        <p:txBody>
          <a:bodyPr wrap="square">
            <a:spAutoFit/>
          </a:bodyPr>
          <a:lstStyle/>
          <a:p>
            <a:r>
              <a:rPr lang="en-US" altLang="zh-CN" sz="3200" b="1" dirty="0">
                <a:latin typeface="黑体" panose="02010609060101010101" pitchFamily="49" charset="-122"/>
                <a:ea typeface="黑体" panose="02010609060101010101" pitchFamily="49" charset="-122"/>
              </a:rPr>
              <a:t>1 </a:t>
            </a:r>
            <a:r>
              <a:rPr lang="zh-CN" altLang="en-US" sz="3200" b="1" dirty="0">
                <a:latin typeface="黑体" panose="02010609060101010101" pitchFamily="49" charset="-122"/>
                <a:ea typeface="黑体" panose="02010609060101010101" pitchFamily="49" charset="-122"/>
              </a:rPr>
              <a:t>语义分割</a:t>
            </a:r>
            <a:r>
              <a:rPr lang="en-US" altLang="zh-CN" sz="3200" b="1" dirty="0">
                <a:latin typeface="黑体" panose="02010609060101010101" pitchFamily="49" charset="-122"/>
                <a:ea typeface="黑体" panose="02010609060101010101" pitchFamily="49" charset="-122"/>
              </a:rPr>
              <a:t>-</a:t>
            </a:r>
            <a:r>
              <a:rPr lang="zh-CN" altLang="en-US" sz="3200" b="1" dirty="0">
                <a:latin typeface="黑体" panose="02010609060101010101" pitchFamily="49" charset="-122"/>
                <a:ea typeface="黑体" panose="02010609060101010101" pitchFamily="49" charset="-122"/>
              </a:rPr>
              <a:t>概念</a:t>
            </a:r>
          </a:p>
        </p:txBody>
      </p:sp>
      <p:sp>
        <p:nvSpPr>
          <p:cNvPr id="7" name="文本框 6">
            <a:extLst>
              <a:ext uri="{FF2B5EF4-FFF2-40B4-BE49-F238E27FC236}">
                <a16:creationId xmlns:a16="http://schemas.microsoft.com/office/drawing/2014/main" id="{6C608D0B-86F3-41ED-97D3-D3CD1EC97C8B}"/>
              </a:ext>
            </a:extLst>
          </p:cNvPr>
          <p:cNvSpPr txBox="1"/>
          <p:nvPr/>
        </p:nvSpPr>
        <p:spPr>
          <a:xfrm>
            <a:off x="208390" y="925064"/>
            <a:ext cx="9458124" cy="369332"/>
          </a:xfrm>
          <a:prstGeom prst="rect">
            <a:avLst/>
          </a:prstGeom>
          <a:noFill/>
        </p:spPr>
        <p:txBody>
          <a:bodyPr wrap="square">
            <a:spAutoFit/>
          </a:bodyPr>
          <a:lstStyle/>
          <a:p>
            <a:r>
              <a:rPr lang="zh-CN" altLang="en-US" dirty="0"/>
              <a:t>语义分割</a:t>
            </a:r>
            <a:r>
              <a:rPr lang="en-US" altLang="zh-CN" sz="2000" baseline="30000" dirty="0"/>
              <a:t>[1]</a:t>
            </a:r>
            <a:r>
              <a:rPr lang="zh-CN" altLang="en-US" dirty="0"/>
              <a:t>：为图像中的每一个像素分配一个预先定义好的表示其语义类别的标签</a:t>
            </a:r>
          </a:p>
        </p:txBody>
      </p:sp>
      <p:cxnSp>
        <p:nvCxnSpPr>
          <p:cNvPr id="8" name="直接连接符 7">
            <a:extLst>
              <a:ext uri="{FF2B5EF4-FFF2-40B4-BE49-F238E27FC236}">
                <a16:creationId xmlns:a16="http://schemas.microsoft.com/office/drawing/2014/main" id="{7143BDE5-1401-4368-85B7-89D73E59E366}"/>
              </a:ext>
            </a:extLst>
          </p:cNvPr>
          <p:cNvCxnSpPr/>
          <p:nvPr/>
        </p:nvCxnSpPr>
        <p:spPr>
          <a:xfrm>
            <a:off x="0" y="6254917"/>
            <a:ext cx="8948057"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BE758C8B-73D5-480A-9224-CD021B2DA39A}"/>
              </a:ext>
            </a:extLst>
          </p:cNvPr>
          <p:cNvGrpSpPr/>
          <p:nvPr/>
        </p:nvGrpSpPr>
        <p:grpSpPr>
          <a:xfrm>
            <a:off x="880552" y="1345901"/>
            <a:ext cx="9407010" cy="4378503"/>
            <a:chOff x="972488" y="1561360"/>
            <a:chExt cx="9407010" cy="4378503"/>
          </a:xfrm>
        </p:grpSpPr>
        <p:pic>
          <p:nvPicPr>
            <p:cNvPr id="11" name="Picture 2" descr="人工智能中图像分类、目标检测、语义分割和实例分割等任务是什么？ - 知乎">
              <a:extLst>
                <a:ext uri="{FF2B5EF4-FFF2-40B4-BE49-F238E27FC236}">
                  <a16:creationId xmlns:a16="http://schemas.microsoft.com/office/drawing/2014/main" id="{AC0F3D1B-EAB2-46E5-96BF-C173211D6C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488" y="1561360"/>
              <a:ext cx="9407010" cy="3893457"/>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80B79687-3D10-4D73-8879-13B0B64D9787}"/>
                </a:ext>
              </a:extLst>
            </p:cNvPr>
            <p:cNvSpPr txBox="1"/>
            <p:nvPr/>
          </p:nvSpPr>
          <p:spPr>
            <a:xfrm>
              <a:off x="3173322" y="5570531"/>
              <a:ext cx="5005343" cy="369332"/>
            </a:xfrm>
            <a:prstGeom prst="rect">
              <a:avLst/>
            </a:prstGeom>
            <a:noFill/>
          </p:spPr>
          <p:txBody>
            <a:bodyPr wrap="square" rtlCol="0">
              <a:spAutoFit/>
            </a:bodyPr>
            <a:lstStyle/>
            <a:p>
              <a:pPr algn="ctr"/>
              <a:r>
                <a:rPr lang="zh-CN" altLang="en-US" dirty="0"/>
                <a:t>图</a:t>
              </a:r>
              <a:r>
                <a:rPr lang="en-US" altLang="zh-CN" dirty="0"/>
                <a:t>1</a:t>
              </a:r>
              <a:r>
                <a:rPr lang="en-US" altLang="zh-CN" baseline="30000" dirty="0"/>
                <a:t>[2] </a:t>
              </a:r>
              <a:r>
                <a:rPr lang="zh-CN" altLang="en-US" dirty="0"/>
                <a:t>分类、语义分割、目标探测、实例分割</a:t>
              </a:r>
            </a:p>
          </p:txBody>
        </p:sp>
      </p:grpSp>
      <p:sp>
        <p:nvSpPr>
          <p:cNvPr id="14" name="文本框 13">
            <a:extLst>
              <a:ext uri="{FF2B5EF4-FFF2-40B4-BE49-F238E27FC236}">
                <a16:creationId xmlns:a16="http://schemas.microsoft.com/office/drawing/2014/main" id="{1989EED4-3409-4367-B926-7EFFEB47A737}"/>
              </a:ext>
            </a:extLst>
          </p:cNvPr>
          <p:cNvSpPr txBox="1"/>
          <p:nvPr/>
        </p:nvSpPr>
        <p:spPr>
          <a:xfrm>
            <a:off x="215537" y="5715265"/>
            <a:ext cx="9993086" cy="369332"/>
          </a:xfrm>
          <a:prstGeom prst="rect">
            <a:avLst/>
          </a:prstGeom>
          <a:noFill/>
        </p:spPr>
        <p:txBody>
          <a:bodyPr wrap="square" rtlCol="0">
            <a:spAutoFit/>
          </a:bodyPr>
          <a:lstStyle/>
          <a:p>
            <a:r>
              <a:rPr lang="zh-CN" altLang="en-US" dirty="0"/>
              <a:t>语义分割</a:t>
            </a:r>
            <a:r>
              <a:rPr lang="en-US" altLang="zh-CN" baseline="30000" dirty="0"/>
              <a:t>[3]</a:t>
            </a:r>
            <a:r>
              <a:rPr lang="zh-CN" altLang="en-US" dirty="0"/>
              <a:t>：按照图像中</a:t>
            </a:r>
            <a:r>
              <a:rPr lang="zh-CN" altLang="en-US" b="1" dirty="0"/>
              <a:t>每个像素点</a:t>
            </a:r>
            <a:r>
              <a:rPr lang="zh-CN" altLang="en-US" dirty="0"/>
              <a:t>所表达的语义内容对其进行分类的图像分割技术</a:t>
            </a:r>
          </a:p>
        </p:txBody>
      </p:sp>
      <p:sp>
        <p:nvSpPr>
          <p:cNvPr id="22" name="文本框 21">
            <a:extLst>
              <a:ext uri="{FF2B5EF4-FFF2-40B4-BE49-F238E27FC236}">
                <a16:creationId xmlns:a16="http://schemas.microsoft.com/office/drawing/2014/main" id="{85890AA8-713F-4AEF-9A54-A1B2BE875DAB}"/>
              </a:ext>
            </a:extLst>
          </p:cNvPr>
          <p:cNvSpPr txBox="1"/>
          <p:nvPr/>
        </p:nvSpPr>
        <p:spPr>
          <a:xfrm>
            <a:off x="208390" y="6271963"/>
            <a:ext cx="11758640" cy="577081"/>
          </a:xfrm>
          <a:prstGeom prst="rect">
            <a:avLst/>
          </a:prstGeom>
          <a:noFill/>
        </p:spPr>
        <p:txBody>
          <a:bodyPr wrap="square" rtlCol="0">
            <a:spAutoFit/>
          </a:bodyPr>
          <a:lstStyle/>
          <a:p>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[1] </a:t>
            </a:r>
            <a:r>
              <a:rPr lang="en-US" altLang="zh-CN" sz="1050" b="0" i="0" u="none" strike="noStrike" dirty="0" err="1">
                <a:effectLst/>
                <a:latin typeface="Times New Roman" panose="02020603050405020304" pitchFamily="18" charset="0"/>
                <a:ea typeface="黑体" panose="02010609060101010101" pitchFamily="49" charset="-122"/>
                <a:cs typeface="Times New Roman" panose="02020603050405020304" pitchFamily="18" charset="0"/>
              </a:rPr>
              <a:t>Csurka</a:t>
            </a:r>
            <a:r>
              <a:rPr lang="en-US" altLang="zh-CN" sz="1050" b="0" i="0" u="none" strike="noStrike" dirty="0">
                <a:effectLst/>
                <a:latin typeface="Times New Roman" panose="02020603050405020304" pitchFamily="18" charset="0"/>
                <a:ea typeface="黑体" panose="02010609060101010101" pitchFamily="49" charset="-122"/>
                <a:cs typeface="Times New Roman" panose="02020603050405020304" pitchFamily="18" charset="0"/>
              </a:rPr>
              <a:t> G, </a:t>
            </a:r>
            <a:r>
              <a:rPr lang="en-US" altLang="zh-CN" sz="1050" b="0" i="0" u="none" strike="noStrike" dirty="0" err="1">
                <a:effectLst/>
                <a:latin typeface="Times New Roman" panose="02020603050405020304" pitchFamily="18" charset="0"/>
                <a:ea typeface="黑体" panose="02010609060101010101" pitchFamily="49" charset="-122"/>
                <a:cs typeface="Times New Roman" panose="02020603050405020304" pitchFamily="18" charset="0"/>
              </a:rPr>
              <a:t>Perronnin</a:t>
            </a:r>
            <a:r>
              <a:rPr lang="en-US" altLang="zh-CN" sz="1050" b="0" i="0" u="none" strike="noStrike" dirty="0">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1050" b="0" i="0" u="none" strike="noStrike" dirty="0" err="1">
                <a:effectLst/>
                <a:latin typeface="Times New Roman" panose="02020603050405020304" pitchFamily="18" charset="0"/>
                <a:ea typeface="黑体" panose="02010609060101010101" pitchFamily="49" charset="-122"/>
                <a:cs typeface="Times New Roman" panose="02020603050405020304" pitchFamily="18" charset="0"/>
              </a:rPr>
              <a:t>F.An</a:t>
            </a:r>
            <a:r>
              <a:rPr lang="en-US" altLang="zh-CN" sz="1050" b="0" i="0" u="none" strike="noStrike" dirty="0">
                <a:effectLst/>
                <a:latin typeface="Times New Roman" panose="02020603050405020304" pitchFamily="18" charset="0"/>
                <a:ea typeface="黑体" panose="02010609060101010101" pitchFamily="49" charset="-122"/>
                <a:cs typeface="Times New Roman" panose="02020603050405020304" pitchFamily="18" charset="0"/>
              </a:rPr>
              <a:t> efficient approach to semantic </a:t>
            </a:r>
            <a:r>
              <a:rPr lang="en-US" altLang="zh-CN" sz="1050" b="0" i="0" u="none" strike="noStrike" dirty="0" err="1">
                <a:effectLst/>
                <a:latin typeface="Times New Roman" panose="02020603050405020304" pitchFamily="18" charset="0"/>
                <a:ea typeface="黑体" panose="02010609060101010101" pitchFamily="49" charset="-122"/>
                <a:cs typeface="Times New Roman" panose="02020603050405020304" pitchFamily="18" charset="0"/>
              </a:rPr>
              <a:t>segmentation.Int’l</a:t>
            </a:r>
            <a:r>
              <a:rPr lang="en-US" altLang="zh-CN" sz="1050" b="0" i="0" u="none" strike="noStrike" dirty="0">
                <a:effectLst/>
                <a:latin typeface="Times New Roman" panose="02020603050405020304" pitchFamily="18" charset="0"/>
                <a:ea typeface="黑体" panose="02010609060101010101" pitchFamily="49" charset="-122"/>
                <a:cs typeface="Times New Roman" panose="02020603050405020304" pitchFamily="18" charset="0"/>
              </a:rPr>
              <a:t> Journal of Computer Vision, 2011, 95 (2) :198-212.[doi:10.1007/s11263-010-0344-8]</a:t>
            </a:r>
          </a:p>
          <a:p>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[2] </a:t>
            </a:r>
            <a:r>
              <a:rPr lang="en-US" altLang="zh-CN" sz="1050" dirty="0">
                <a:latin typeface="Times New Roman" panose="02020603050405020304" pitchFamily="18" charset="0"/>
                <a:ea typeface="黑体" panose="02010609060101010101" pitchFamily="49" charset="-122"/>
                <a:cs typeface="Times New Roman" panose="02020603050405020304" pitchFamily="18" charset="0"/>
                <a:hlinkClick r:id="rId4"/>
              </a:rPr>
              <a:t>https://zhuanlan.zhihu.com/p/109999530</a:t>
            </a:r>
            <a:endParaRPr lang="en-US" altLang="zh-CN" sz="1050"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[3]</a:t>
            </a:r>
            <a:r>
              <a:rPr lang="zh-CN" altLang="en-US" sz="1050" dirty="0">
                <a:solidFill>
                  <a:srgbClr val="333333"/>
                </a:solidFill>
                <a:latin typeface="Arial" panose="020B0604020202020204" pitchFamily="34" charset="0"/>
                <a:ea typeface="黑体" panose="02010609060101010101" pitchFamily="49" charset="-122"/>
                <a:cs typeface="Times New Roman" panose="02020603050405020304" pitchFamily="18" charset="0"/>
              </a:rPr>
              <a:t> </a:t>
            </a:r>
            <a:r>
              <a:rPr lang="zh-CN" altLang="en-US" sz="1050" b="0" i="0" dirty="0">
                <a:solidFill>
                  <a:srgbClr val="333333"/>
                </a:solidFill>
                <a:effectLst/>
                <a:latin typeface="Arial" panose="020B0604020202020204" pitchFamily="34" charset="0"/>
              </a:rPr>
              <a:t>王嫣然</a:t>
            </a:r>
            <a:r>
              <a:rPr lang="en-US" altLang="zh-CN" sz="1050" b="0" i="0" dirty="0">
                <a:solidFill>
                  <a:srgbClr val="333333"/>
                </a:solidFill>
                <a:effectLst/>
                <a:latin typeface="Arial" panose="020B0604020202020204" pitchFamily="34" charset="0"/>
              </a:rPr>
              <a:t>, </a:t>
            </a:r>
            <a:r>
              <a:rPr lang="zh-CN" altLang="en-US" sz="1050" b="0" i="0" dirty="0">
                <a:solidFill>
                  <a:srgbClr val="333333"/>
                </a:solidFill>
                <a:effectLst/>
                <a:latin typeface="Arial" panose="020B0604020202020204" pitchFamily="34" charset="0"/>
              </a:rPr>
              <a:t>陈清亮</a:t>
            </a:r>
            <a:r>
              <a:rPr lang="en-US" altLang="zh-CN" sz="1050" b="0" i="0" dirty="0">
                <a:solidFill>
                  <a:srgbClr val="333333"/>
                </a:solidFill>
                <a:effectLst/>
                <a:latin typeface="Arial" panose="020B0604020202020204" pitchFamily="34" charset="0"/>
              </a:rPr>
              <a:t>, </a:t>
            </a:r>
            <a:r>
              <a:rPr lang="zh-CN" altLang="en-US" sz="1050" b="0" i="0" dirty="0">
                <a:solidFill>
                  <a:srgbClr val="333333"/>
                </a:solidFill>
                <a:effectLst/>
                <a:latin typeface="Arial" panose="020B0604020202020204" pitchFamily="34" charset="0"/>
              </a:rPr>
              <a:t>吴俊君</a:t>
            </a:r>
            <a:r>
              <a:rPr lang="en-US" altLang="zh-CN" sz="1050" b="0" i="0" dirty="0">
                <a:solidFill>
                  <a:srgbClr val="333333"/>
                </a:solidFill>
                <a:effectLst/>
                <a:latin typeface="Arial" panose="020B0604020202020204" pitchFamily="34" charset="0"/>
              </a:rPr>
              <a:t>. </a:t>
            </a:r>
            <a:r>
              <a:rPr lang="zh-CN" altLang="en-US" sz="1050" b="0" i="0" dirty="0">
                <a:solidFill>
                  <a:srgbClr val="333333"/>
                </a:solidFill>
                <a:effectLst/>
                <a:latin typeface="Arial" panose="020B0604020202020204" pitchFamily="34" charset="0"/>
              </a:rPr>
              <a:t>面向复杂环境的图像语义分割方法综述</a:t>
            </a:r>
            <a:r>
              <a:rPr lang="en-US" altLang="zh-CN" sz="1050" b="0" i="0" dirty="0">
                <a:solidFill>
                  <a:srgbClr val="333333"/>
                </a:solidFill>
                <a:effectLst/>
                <a:latin typeface="Arial" panose="020B0604020202020204" pitchFamily="34" charset="0"/>
              </a:rPr>
              <a:t>[J]. </a:t>
            </a:r>
            <a:r>
              <a:rPr lang="zh-CN" altLang="en-US" sz="1050" b="0" i="0" dirty="0">
                <a:solidFill>
                  <a:srgbClr val="333333"/>
                </a:solidFill>
                <a:effectLst/>
                <a:latin typeface="Arial" panose="020B0604020202020204" pitchFamily="34" charset="0"/>
              </a:rPr>
              <a:t>计算机科学</a:t>
            </a:r>
            <a:r>
              <a:rPr lang="en-US" altLang="zh-CN" sz="1050" b="0" i="0" dirty="0">
                <a:solidFill>
                  <a:srgbClr val="333333"/>
                </a:solidFill>
                <a:effectLst/>
                <a:latin typeface="Arial" panose="020B0604020202020204" pitchFamily="34" charset="0"/>
              </a:rPr>
              <a:t>, 2019, 46 (09): 36-46.</a:t>
            </a:r>
            <a:endParaRPr lang="zh-CN" altLang="en-US" sz="105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275648600"/>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3638D19-2690-4C11-92DA-85573B1E6C3C}"/>
              </a:ext>
            </a:extLst>
          </p:cNvPr>
          <p:cNvSpPr txBox="1"/>
          <p:nvPr/>
        </p:nvSpPr>
        <p:spPr>
          <a:xfrm>
            <a:off x="1517904" y="239744"/>
            <a:ext cx="6382512" cy="584775"/>
          </a:xfrm>
          <a:prstGeom prst="rect">
            <a:avLst/>
          </a:prstGeom>
          <a:noFill/>
        </p:spPr>
        <p:txBody>
          <a:bodyPr wrap="square">
            <a:spAutoFit/>
          </a:bodyPr>
          <a:lstStyle/>
          <a:p>
            <a:r>
              <a:rPr lang="en-US" altLang="zh-CN" sz="3200" b="1" dirty="0">
                <a:latin typeface="黑体" panose="02010609060101010101" pitchFamily="49" charset="-122"/>
                <a:ea typeface="黑体" panose="02010609060101010101" pitchFamily="49" charset="-122"/>
              </a:rPr>
              <a:t>1 </a:t>
            </a:r>
            <a:r>
              <a:rPr lang="zh-CN" altLang="en-US" sz="3200" b="1" dirty="0">
                <a:latin typeface="黑体" panose="02010609060101010101" pitchFamily="49" charset="-122"/>
                <a:ea typeface="黑体" panose="02010609060101010101" pitchFamily="49" charset="-122"/>
              </a:rPr>
              <a:t>语义分割</a:t>
            </a:r>
            <a:r>
              <a:rPr lang="en-US" altLang="zh-CN" sz="3200" b="1" dirty="0">
                <a:latin typeface="黑体" panose="02010609060101010101" pitchFamily="49" charset="-122"/>
                <a:ea typeface="黑体" panose="02010609060101010101" pitchFamily="49" charset="-122"/>
              </a:rPr>
              <a:t>-</a:t>
            </a:r>
            <a:r>
              <a:rPr lang="zh-CN" altLang="en-US" sz="3200" b="1" dirty="0">
                <a:latin typeface="黑体" panose="02010609060101010101" pitchFamily="49" charset="-122"/>
                <a:ea typeface="黑体" panose="02010609060101010101" pitchFamily="49" charset="-122"/>
              </a:rPr>
              <a:t>研究意义</a:t>
            </a:r>
          </a:p>
        </p:txBody>
      </p:sp>
      <p:grpSp>
        <p:nvGrpSpPr>
          <p:cNvPr id="12" name="组合 11">
            <a:extLst>
              <a:ext uri="{FF2B5EF4-FFF2-40B4-BE49-F238E27FC236}">
                <a16:creationId xmlns:a16="http://schemas.microsoft.com/office/drawing/2014/main" id="{D0912C99-5409-4E01-B106-2E7491FFF505}"/>
              </a:ext>
            </a:extLst>
          </p:cNvPr>
          <p:cNvGrpSpPr/>
          <p:nvPr/>
        </p:nvGrpSpPr>
        <p:grpSpPr>
          <a:xfrm>
            <a:off x="3036" y="6276147"/>
            <a:ext cx="11758640" cy="259152"/>
            <a:chOff x="-21148" y="6254917"/>
            <a:chExt cx="11758640" cy="259152"/>
          </a:xfrm>
        </p:grpSpPr>
        <p:cxnSp>
          <p:nvCxnSpPr>
            <p:cNvPr id="15" name="直接连接符 14">
              <a:extLst>
                <a:ext uri="{FF2B5EF4-FFF2-40B4-BE49-F238E27FC236}">
                  <a16:creationId xmlns:a16="http://schemas.microsoft.com/office/drawing/2014/main" id="{BC9F960E-1866-4529-AE73-43801014010D}"/>
                </a:ext>
              </a:extLst>
            </p:cNvPr>
            <p:cNvCxnSpPr/>
            <p:nvPr/>
          </p:nvCxnSpPr>
          <p:spPr>
            <a:xfrm>
              <a:off x="0" y="6254917"/>
              <a:ext cx="8948057"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E3082460-7BBD-46EC-9E01-A512453F308B}"/>
                </a:ext>
              </a:extLst>
            </p:cNvPr>
            <p:cNvSpPr txBox="1"/>
            <p:nvPr/>
          </p:nvSpPr>
          <p:spPr>
            <a:xfrm>
              <a:off x="-21148" y="6260153"/>
              <a:ext cx="11758640" cy="253916"/>
            </a:xfrm>
            <a:prstGeom prst="rect">
              <a:avLst/>
            </a:prstGeom>
            <a:noFill/>
          </p:spPr>
          <p:txBody>
            <a:bodyPr wrap="square" rtlCol="0">
              <a:spAutoFit/>
            </a:bodyPr>
            <a:lstStyle/>
            <a:p>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[1] </a:t>
              </a:r>
              <a:r>
                <a:rPr lang="en-US" altLang="zh-CN" sz="1050" b="0" i="0" u="none" strike="noStrike" dirty="0">
                  <a:effectLst/>
                  <a:latin typeface="Times New Roman" panose="02020603050405020304" pitchFamily="18" charset="0"/>
                  <a:ea typeface="黑体" panose="02010609060101010101" pitchFamily="49" charset="-122"/>
                  <a:cs typeface="Times New Roman" panose="02020603050405020304" pitchFamily="18" charset="0"/>
                </a:rPr>
                <a:t>https://www.keymakr.com/blog/semantic-segmentation-uses-and-applications/</a:t>
              </a:r>
            </a:p>
          </p:txBody>
        </p:sp>
      </p:grpSp>
      <p:grpSp>
        <p:nvGrpSpPr>
          <p:cNvPr id="17" name="组合 16">
            <a:extLst>
              <a:ext uri="{FF2B5EF4-FFF2-40B4-BE49-F238E27FC236}">
                <a16:creationId xmlns:a16="http://schemas.microsoft.com/office/drawing/2014/main" id="{B26C7451-117B-4474-B11C-09E1A47095F1}"/>
              </a:ext>
            </a:extLst>
          </p:cNvPr>
          <p:cNvGrpSpPr/>
          <p:nvPr/>
        </p:nvGrpSpPr>
        <p:grpSpPr>
          <a:xfrm>
            <a:off x="1870821" y="997615"/>
            <a:ext cx="8268671" cy="5124659"/>
            <a:chOff x="1809264" y="727705"/>
            <a:chExt cx="8268671" cy="5124659"/>
          </a:xfrm>
        </p:grpSpPr>
        <p:sp>
          <p:nvSpPr>
            <p:cNvPr id="18" name="文本框 17">
              <a:extLst>
                <a:ext uri="{FF2B5EF4-FFF2-40B4-BE49-F238E27FC236}">
                  <a16:creationId xmlns:a16="http://schemas.microsoft.com/office/drawing/2014/main" id="{C042B54D-A755-48CA-A956-7C67575BF978}"/>
                </a:ext>
              </a:extLst>
            </p:cNvPr>
            <p:cNvSpPr txBox="1"/>
            <p:nvPr/>
          </p:nvSpPr>
          <p:spPr>
            <a:xfrm>
              <a:off x="1809264" y="5483032"/>
              <a:ext cx="8268671" cy="369332"/>
            </a:xfrm>
            <a:prstGeom prst="rect">
              <a:avLst/>
            </a:prstGeom>
            <a:noFill/>
          </p:spPr>
          <p:txBody>
            <a:bodyPr wrap="square" rtlCol="0">
              <a:spAutoFit/>
            </a:bodyPr>
            <a:lstStyle/>
            <a:p>
              <a:r>
                <a:rPr lang="zh-CN" altLang="en-US" dirty="0"/>
                <a:t>图</a:t>
              </a:r>
              <a:r>
                <a:rPr lang="en-US" altLang="zh-CN" dirty="0"/>
                <a:t>1 </a:t>
              </a:r>
              <a:r>
                <a:rPr lang="zh-CN" altLang="en-US" dirty="0"/>
                <a:t>语义分割的应用实例</a:t>
              </a:r>
              <a:r>
                <a:rPr lang="en-US" altLang="zh-CN" baseline="30000" dirty="0"/>
                <a:t>[1]</a:t>
              </a:r>
              <a:r>
                <a:rPr lang="zh-CN" altLang="en-US" dirty="0"/>
                <a:t>：</a:t>
              </a:r>
              <a:r>
                <a:rPr lang="en-US" altLang="zh-CN" dirty="0"/>
                <a:t>(a)</a:t>
              </a:r>
              <a:r>
                <a:rPr lang="zh-CN" altLang="en-US" dirty="0"/>
                <a:t>自动驾驶</a:t>
              </a:r>
              <a:r>
                <a:rPr lang="en-US" altLang="zh-CN" dirty="0"/>
                <a:t>(b)</a:t>
              </a:r>
              <a:r>
                <a:rPr lang="zh-CN" altLang="en-US" dirty="0"/>
                <a:t>虚拟试衣间</a:t>
              </a:r>
              <a:r>
                <a:rPr lang="en-US" altLang="zh-CN" dirty="0"/>
                <a:t>(c)</a:t>
              </a:r>
              <a:r>
                <a:rPr lang="zh-CN" altLang="en-US" dirty="0"/>
                <a:t>医学标注</a:t>
              </a:r>
              <a:r>
                <a:rPr lang="en-US" altLang="zh-CN" dirty="0"/>
                <a:t>(d)</a:t>
              </a:r>
              <a:r>
                <a:rPr lang="zh-CN" altLang="en-US" dirty="0"/>
                <a:t>人脸识别</a:t>
              </a:r>
            </a:p>
          </p:txBody>
        </p:sp>
        <p:grpSp>
          <p:nvGrpSpPr>
            <p:cNvPr id="19" name="组合 18">
              <a:extLst>
                <a:ext uri="{FF2B5EF4-FFF2-40B4-BE49-F238E27FC236}">
                  <a16:creationId xmlns:a16="http://schemas.microsoft.com/office/drawing/2014/main" id="{CB5132C3-D906-43B9-BD49-F3A6806F16F0}"/>
                </a:ext>
              </a:extLst>
            </p:cNvPr>
            <p:cNvGrpSpPr/>
            <p:nvPr/>
          </p:nvGrpSpPr>
          <p:grpSpPr>
            <a:xfrm>
              <a:off x="1872676" y="727705"/>
              <a:ext cx="7840125" cy="4430100"/>
              <a:chOff x="1872676" y="727705"/>
              <a:chExt cx="7840125" cy="4430100"/>
            </a:xfrm>
          </p:grpSpPr>
          <p:pic>
            <p:nvPicPr>
              <p:cNvPr id="20" name="Picture 6" descr="Autonomous vehicles">
                <a:extLst>
                  <a:ext uri="{FF2B5EF4-FFF2-40B4-BE49-F238E27FC236}">
                    <a16:creationId xmlns:a16="http://schemas.microsoft.com/office/drawing/2014/main" id="{9C84818E-112F-49BE-BDCE-FBD081E971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676" y="727705"/>
                <a:ext cx="3769200" cy="216039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Virtual fitting room">
                <a:extLst>
                  <a:ext uri="{FF2B5EF4-FFF2-40B4-BE49-F238E27FC236}">
                    <a16:creationId xmlns:a16="http://schemas.microsoft.com/office/drawing/2014/main" id="{F54DA21E-E214-437A-ABE9-6C2248EDB3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1" y="727705"/>
                <a:ext cx="3769200" cy="2160395"/>
              </a:xfrm>
              <a:prstGeom prst="rect">
                <a:avLst/>
              </a:prstGeom>
              <a:noFill/>
              <a:extLst>
                <a:ext uri="{909E8E84-426E-40DD-AFC4-6F175D3DCCD1}">
                  <a14:hiddenFill xmlns:a14="http://schemas.microsoft.com/office/drawing/2010/main">
                    <a:solidFill>
                      <a:srgbClr val="FFFFFF"/>
                    </a:solidFill>
                  </a14:hiddenFill>
                </a:ext>
              </a:extLst>
            </p:spPr>
          </p:pic>
          <p:sp>
            <p:nvSpPr>
              <p:cNvPr id="23" name="AutoShape 10" descr="Medical annotation | Keymakr">
                <a:extLst>
                  <a:ext uri="{FF2B5EF4-FFF2-40B4-BE49-F238E27FC236}">
                    <a16:creationId xmlns:a16="http://schemas.microsoft.com/office/drawing/2014/main" id="{438283CD-AB37-4941-8946-E1B84531746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4" name="Picture 12" descr="Medical annotation | Keymakr">
                <a:extLst>
                  <a:ext uri="{FF2B5EF4-FFF2-40B4-BE49-F238E27FC236}">
                    <a16:creationId xmlns:a16="http://schemas.microsoft.com/office/drawing/2014/main" id="{E3FFABD8-D414-4785-AC2E-C990C86790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3642" y="2997410"/>
                <a:ext cx="3769200" cy="216039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4" descr="Facial recognation | Keymakr">
                <a:extLst>
                  <a:ext uri="{FF2B5EF4-FFF2-40B4-BE49-F238E27FC236}">
                    <a16:creationId xmlns:a16="http://schemas.microsoft.com/office/drawing/2014/main" id="{8C44D00B-C54C-4F2D-90DB-70C5901A47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3601" y="2997410"/>
                <a:ext cx="3769200" cy="2160395"/>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26" name="表格 25">
            <a:extLst>
              <a:ext uri="{FF2B5EF4-FFF2-40B4-BE49-F238E27FC236}">
                <a16:creationId xmlns:a16="http://schemas.microsoft.com/office/drawing/2014/main" id="{365174ED-1DC2-40DB-BE15-08289730BC18}"/>
              </a:ext>
            </a:extLst>
          </p:cNvPr>
          <p:cNvGraphicFramePr>
            <a:graphicFrameLocks noGrp="1"/>
          </p:cNvGraphicFramePr>
          <p:nvPr>
            <p:extLst>
              <p:ext uri="{D42A27DB-BD31-4B8C-83A1-F6EECF244321}">
                <p14:modId xmlns:p14="http://schemas.microsoft.com/office/powerpoint/2010/main" val="1988274393"/>
              </p:ext>
            </p:extLst>
          </p:nvPr>
        </p:nvGraphicFramePr>
        <p:xfrm>
          <a:off x="9848716" y="4696195"/>
          <a:ext cx="900762" cy="731520"/>
        </p:xfrm>
        <a:graphic>
          <a:graphicData uri="http://schemas.openxmlformats.org/drawingml/2006/table">
            <a:tbl>
              <a:tblPr firstRow="1" bandRow="1">
                <a:tableStyleId>{5C22544A-7EE6-4342-B048-85BDC9FD1C3A}</a:tableStyleId>
              </a:tblPr>
              <a:tblGrid>
                <a:gridCol w="450381">
                  <a:extLst>
                    <a:ext uri="{9D8B030D-6E8A-4147-A177-3AD203B41FA5}">
                      <a16:colId xmlns:a16="http://schemas.microsoft.com/office/drawing/2014/main" val="891353173"/>
                    </a:ext>
                  </a:extLst>
                </a:gridCol>
                <a:gridCol w="450381">
                  <a:extLst>
                    <a:ext uri="{9D8B030D-6E8A-4147-A177-3AD203B41FA5}">
                      <a16:colId xmlns:a16="http://schemas.microsoft.com/office/drawing/2014/main" val="2572138165"/>
                    </a:ext>
                  </a:extLst>
                </a:gridCol>
              </a:tblGrid>
              <a:tr h="252728">
                <a:tc>
                  <a:txBody>
                    <a:bodyPr/>
                    <a:lstStyle/>
                    <a:p>
                      <a:pPr algn="ctr"/>
                      <a:r>
                        <a:rPr lang="en-US" altLang="zh-CN" b="0" dirty="0">
                          <a:solidFill>
                            <a:schemeClr val="tx1"/>
                          </a:solidFill>
                        </a:rPr>
                        <a:t>(a)</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(b)</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84312620"/>
                  </a:ext>
                </a:extLst>
              </a:tr>
              <a:tr h="252728">
                <a:tc>
                  <a:txBody>
                    <a:bodyPr/>
                    <a:lstStyle/>
                    <a:p>
                      <a:pPr algn="ctr"/>
                      <a:r>
                        <a:rPr lang="en-US" altLang="zh-CN" b="0" dirty="0">
                          <a:solidFill>
                            <a:schemeClr val="tx1"/>
                          </a:solidFill>
                        </a:rPr>
                        <a:t>(c)</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(d)</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8202889"/>
                  </a:ext>
                </a:extLst>
              </a:tr>
            </a:tbl>
          </a:graphicData>
        </a:graphic>
      </p:graphicFrame>
    </p:spTree>
    <p:extLst>
      <p:ext uri="{BB962C8B-B14F-4D97-AF65-F5344CB8AC3E}">
        <p14:creationId xmlns:p14="http://schemas.microsoft.com/office/powerpoint/2010/main" val="283458720"/>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3638D19-2690-4C11-92DA-85573B1E6C3C}"/>
              </a:ext>
            </a:extLst>
          </p:cNvPr>
          <p:cNvSpPr txBox="1"/>
          <p:nvPr/>
        </p:nvSpPr>
        <p:spPr>
          <a:xfrm>
            <a:off x="1517904" y="239744"/>
            <a:ext cx="6382512" cy="584775"/>
          </a:xfrm>
          <a:prstGeom prst="rect">
            <a:avLst/>
          </a:prstGeom>
          <a:noFill/>
        </p:spPr>
        <p:txBody>
          <a:bodyPr wrap="square">
            <a:spAutoFit/>
          </a:bodyPr>
          <a:lstStyle/>
          <a:p>
            <a:r>
              <a:rPr lang="en-US" altLang="zh-CN" sz="3200" b="1" dirty="0">
                <a:latin typeface="黑体" panose="02010609060101010101" pitchFamily="49" charset="-122"/>
                <a:ea typeface="黑体" panose="02010609060101010101" pitchFamily="49" charset="-122"/>
              </a:rPr>
              <a:t>1 </a:t>
            </a:r>
            <a:r>
              <a:rPr lang="zh-CN" altLang="en-US" sz="3200" b="1" dirty="0">
                <a:latin typeface="黑体" panose="02010609060101010101" pitchFamily="49" charset="-122"/>
                <a:ea typeface="黑体" panose="02010609060101010101" pitchFamily="49" charset="-122"/>
              </a:rPr>
              <a:t>语义分割</a:t>
            </a:r>
            <a:r>
              <a:rPr lang="en-US" altLang="zh-CN" sz="3200" b="1" dirty="0">
                <a:latin typeface="黑体" panose="02010609060101010101" pitchFamily="49" charset="-122"/>
                <a:ea typeface="黑体" panose="02010609060101010101" pitchFamily="49" charset="-122"/>
              </a:rPr>
              <a:t>-</a:t>
            </a:r>
            <a:r>
              <a:rPr lang="zh-CN" altLang="en-US" sz="3200" b="1" dirty="0">
                <a:latin typeface="黑体" panose="02010609060101010101" pitchFamily="49" charset="-122"/>
                <a:ea typeface="黑体" panose="02010609060101010101" pitchFamily="49" charset="-122"/>
              </a:rPr>
              <a:t>评价指标</a:t>
            </a:r>
          </a:p>
        </p:txBody>
      </p:sp>
      <p:grpSp>
        <p:nvGrpSpPr>
          <p:cNvPr id="22" name="组合 21">
            <a:extLst>
              <a:ext uri="{FF2B5EF4-FFF2-40B4-BE49-F238E27FC236}">
                <a16:creationId xmlns:a16="http://schemas.microsoft.com/office/drawing/2014/main" id="{ED92A779-6B51-41C5-A868-02EAC689DA3C}"/>
              </a:ext>
            </a:extLst>
          </p:cNvPr>
          <p:cNvGrpSpPr/>
          <p:nvPr/>
        </p:nvGrpSpPr>
        <p:grpSpPr>
          <a:xfrm>
            <a:off x="3036" y="6215679"/>
            <a:ext cx="11758640" cy="259152"/>
            <a:chOff x="-21148" y="6254917"/>
            <a:chExt cx="11758640" cy="259152"/>
          </a:xfrm>
        </p:grpSpPr>
        <p:cxnSp>
          <p:nvCxnSpPr>
            <p:cNvPr id="27" name="直接连接符 26">
              <a:extLst>
                <a:ext uri="{FF2B5EF4-FFF2-40B4-BE49-F238E27FC236}">
                  <a16:creationId xmlns:a16="http://schemas.microsoft.com/office/drawing/2014/main" id="{C8D8CEB0-61B3-4C6B-935E-171B3F8BFC6E}"/>
                </a:ext>
              </a:extLst>
            </p:cNvPr>
            <p:cNvCxnSpPr/>
            <p:nvPr/>
          </p:nvCxnSpPr>
          <p:spPr>
            <a:xfrm>
              <a:off x="0" y="6254917"/>
              <a:ext cx="8948057" cy="0"/>
            </a:xfrm>
            <a:prstGeom prst="line">
              <a:avLst/>
            </a:prstGeom>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15E638BC-5B5F-4B22-AAFD-8B99EBF75152}"/>
                </a:ext>
              </a:extLst>
            </p:cNvPr>
            <p:cNvSpPr txBox="1"/>
            <p:nvPr/>
          </p:nvSpPr>
          <p:spPr>
            <a:xfrm>
              <a:off x="-21148" y="6260153"/>
              <a:ext cx="11758640" cy="253916"/>
            </a:xfrm>
            <a:prstGeom prst="rect">
              <a:avLst/>
            </a:prstGeom>
            <a:noFill/>
          </p:spPr>
          <p:txBody>
            <a:bodyPr wrap="square" rtlCol="0">
              <a:spAutoFit/>
            </a:bodyPr>
            <a:lstStyle/>
            <a:p>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[1] https://blog.csdn.net/smallworldxyl/article/details/121401875</a:t>
              </a:r>
              <a:endParaRPr lang="en-US" altLang="zh-CN" sz="1050" b="0" i="0" u="none" strike="noStrike" dirty="0">
                <a:effectLst/>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29" name="组合 28">
            <a:extLst>
              <a:ext uri="{FF2B5EF4-FFF2-40B4-BE49-F238E27FC236}">
                <a16:creationId xmlns:a16="http://schemas.microsoft.com/office/drawing/2014/main" id="{0F78E620-A9D7-4D0D-9636-2A87FDEA741D}"/>
              </a:ext>
            </a:extLst>
          </p:cNvPr>
          <p:cNvGrpSpPr/>
          <p:nvPr/>
        </p:nvGrpSpPr>
        <p:grpSpPr>
          <a:xfrm>
            <a:off x="175531" y="1429031"/>
            <a:ext cx="5968016" cy="4731065"/>
            <a:chOff x="2490989" y="889393"/>
            <a:chExt cx="7432431" cy="5717121"/>
          </a:xfrm>
        </p:grpSpPr>
        <p:pic>
          <p:nvPicPr>
            <p:cNvPr id="30" name="Picture 2" descr="在这里插入图片描述">
              <a:extLst>
                <a:ext uri="{FF2B5EF4-FFF2-40B4-BE49-F238E27FC236}">
                  <a16:creationId xmlns:a16="http://schemas.microsoft.com/office/drawing/2014/main" id="{7F591D58-2A41-4D62-858F-3BE63600B1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0989" y="889393"/>
              <a:ext cx="7432431" cy="5264486"/>
            </a:xfrm>
            <a:prstGeom prst="rect">
              <a:avLst/>
            </a:prstGeom>
            <a:noFill/>
            <a:extLst>
              <a:ext uri="{909E8E84-426E-40DD-AFC4-6F175D3DCCD1}">
                <a14:hiddenFill xmlns:a14="http://schemas.microsoft.com/office/drawing/2010/main">
                  <a:solidFill>
                    <a:srgbClr val="FFFFFF"/>
                  </a:solidFill>
                </a14:hiddenFill>
              </a:ext>
            </a:extLst>
          </p:spPr>
        </p:pic>
        <p:sp>
          <p:nvSpPr>
            <p:cNvPr id="31" name="文本框 30">
              <a:extLst>
                <a:ext uri="{FF2B5EF4-FFF2-40B4-BE49-F238E27FC236}">
                  <a16:creationId xmlns:a16="http://schemas.microsoft.com/office/drawing/2014/main" id="{829DE065-0CCE-410E-BCB3-3080688402BB}"/>
                </a:ext>
              </a:extLst>
            </p:cNvPr>
            <p:cNvSpPr txBox="1"/>
            <p:nvPr/>
          </p:nvSpPr>
          <p:spPr>
            <a:xfrm>
              <a:off x="4956824" y="6160205"/>
              <a:ext cx="2726816" cy="446309"/>
            </a:xfrm>
            <a:prstGeom prst="rect">
              <a:avLst/>
            </a:prstGeom>
            <a:noFill/>
          </p:spPr>
          <p:txBody>
            <a:bodyPr wrap="square" rtlCol="0">
              <a:spAutoFit/>
            </a:bodyPr>
            <a:lstStyle/>
            <a:p>
              <a:pPr algn="ctr"/>
              <a:r>
                <a:rPr lang="zh-CN" altLang="en-US" dirty="0"/>
                <a:t>图</a:t>
              </a:r>
              <a:r>
                <a:rPr lang="en-US" altLang="zh-CN" dirty="0"/>
                <a:t>1 </a:t>
              </a:r>
              <a:r>
                <a:rPr lang="zh-CN" altLang="en-US" dirty="0"/>
                <a:t>交并比示意图</a:t>
              </a:r>
              <a:r>
                <a:rPr lang="en-US" altLang="zh-CN" baseline="30000" dirty="0"/>
                <a:t>[1]</a:t>
              </a:r>
              <a:endParaRPr lang="zh-CN" altLang="en-US" dirty="0"/>
            </a:p>
          </p:txBody>
        </p:sp>
      </p:grpSp>
      <p:sp>
        <p:nvSpPr>
          <p:cNvPr id="32" name="文本框 31">
            <a:extLst>
              <a:ext uri="{FF2B5EF4-FFF2-40B4-BE49-F238E27FC236}">
                <a16:creationId xmlns:a16="http://schemas.microsoft.com/office/drawing/2014/main" id="{6E1A685C-96BC-4214-B988-8001414B89BC}"/>
              </a:ext>
            </a:extLst>
          </p:cNvPr>
          <p:cNvSpPr txBox="1"/>
          <p:nvPr/>
        </p:nvSpPr>
        <p:spPr>
          <a:xfrm>
            <a:off x="292796" y="968644"/>
            <a:ext cx="5867780" cy="369332"/>
          </a:xfrm>
          <a:prstGeom prst="rect">
            <a:avLst/>
          </a:prstGeom>
          <a:noFill/>
        </p:spPr>
        <p:txBody>
          <a:bodyPr wrap="square" rtlCol="0">
            <a:spAutoFit/>
          </a:bodyPr>
          <a:lstStyle/>
          <a:p>
            <a:r>
              <a:rPr lang="zh-CN" altLang="en-US" dirty="0">
                <a:solidFill>
                  <a:srgbClr val="4D4D4D"/>
                </a:solidFill>
                <a:latin typeface="-apple-system"/>
              </a:rPr>
              <a:t>平均交并比（</a:t>
            </a:r>
            <a:r>
              <a:rPr lang="en-US" altLang="zh-CN" b="0" i="0" dirty="0">
                <a:solidFill>
                  <a:srgbClr val="4D4D4D"/>
                </a:solidFill>
                <a:effectLst/>
                <a:latin typeface="-apple-system"/>
              </a:rPr>
              <a:t> Mean Intersection over Union</a:t>
            </a:r>
            <a:r>
              <a:rPr lang="zh-CN" altLang="en-US" b="0" i="0" dirty="0">
                <a:solidFill>
                  <a:srgbClr val="4D4D4D"/>
                </a:solidFill>
                <a:effectLst/>
                <a:latin typeface="-apple-system"/>
              </a:rPr>
              <a:t>，</a:t>
            </a:r>
            <a:r>
              <a:rPr lang="en-US" altLang="zh-CN" b="1" i="0" dirty="0" err="1">
                <a:solidFill>
                  <a:srgbClr val="4D4D4D"/>
                </a:solidFill>
                <a:effectLst/>
                <a:latin typeface="-apple-system"/>
              </a:rPr>
              <a:t>MIoU</a:t>
            </a:r>
            <a:r>
              <a:rPr lang="en-US" altLang="zh-CN" b="1" i="0" dirty="0">
                <a:solidFill>
                  <a:srgbClr val="4D4D4D"/>
                </a:solidFill>
                <a:effectLst/>
                <a:latin typeface="-apple-system"/>
              </a:rPr>
              <a:t> </a:t>
            </a:r>
            <a:r>
              <a:rPr lang="zh-CN" altLang="en-US" dirty="0">
                <a:solidFill>
                  <a:srgbClr val="4D4D4D"/>
                </a:solidFill>
                <a:latin typeface="-apple-system"/>
              </a:rPr>
              <a:t>）：</a:t>
            </a:r>
            <a:endParaRPr lang="zh-CN" altLang="en-US" dirty="0"/>
          </a:p>
        </p:txBody>
      </p:sp>
      <p:sp>
        <p:nvSpPr>
          <p:cNvPr id="33" name="文本框 32">
            <a:extLst>
              <a:ext uri="{FF2B5EF4-FFF2-40B4-BE49-F238E27FC236}">
                <a16:creationId xmlns:a16="http://schemas.microsoft.com/office/drawing/2014/main" id="{A05E9D49-4438-4180-9F77-1CDF187D540F}"/>
              </a:ext>
            </a:extLst>
          </p:cNvPr>
          <p:cNvSpPr txBox="1"/>
          <p:nvPr/>
        </p:nvSpPr>
        <p:spPr>
          <a:xfrm>
            <a:off x="6826080" y="985404"/>
            <a:ext cx="5086350" cy="369332"/>
          </a:xfrm>
          <a:prstGeom prst="rect">
            <a:avLst/>
          </a:prstGeom>
          <a:noFill/>
        </p:spPr>
        <p:txBody>
          <a:bodyPr wrap="square" rtlCol="0">
            <a:spAutoFit/>
          </a:bodyPr>
          <a:lstStyle/>
          <a:p>
            <a:r>
              <a:rPr lang="zh-CN" altLang="en-US" dirty="0"/>
              <a:t>两类的交并比</a:t>
            </a:r>
            <a:r>
              <a:rPr lang="en-US" altLang="zh-CN" dirty="0"/>
              <a:t>(</a:t>
            </a:r>
            <a:r>
              <a:rPr lang="en-US" altLang="zh-CN" dirty="0" err="1"/>
              <a:t>IoU</a:t>
            </a:r>
            <a:r>
              <a:rPr lang="en-US" altLang="zh-CN" dirty="0"/>
              <a:t>):    </a:t>
            </a:r>
            <a:r>
              <a:rPr lang="en-US" altLang="zh-CN" dirty="0" err="1"/>
              <a:t>IoU</a:t>
            </a:r>
            <a:r>
              <a:rPr lang="en-US" altLang="zh-CN" dirty="0"/>
              <a:t>=TP / (TP + FN + FP) </a:t>
            </a:r>
            <a:endParaRPr lang="zh-CN" altLang="en-US" dirty="0"/>
          </a:p>
        </p:txBody>
      </p:sp>
      <p:grpSp>
        <p:nvGrpSpPr>
          <p:cNvPr id="34" name="组合 33">
            <a:extLst>
              <a:ext uri="{FF2B5EF4-FFF2-40B4-BE49-F238E27FC236}">
                <a16:creationId xmlns:a16="http://schemas.microsoft.com/office/drawing/2014/main" id="{F9FA8FC3-F2BF-4563-B00C-4BDA4B6A148B}"/>
              </a:ext>
            </a:extLst>
          </p:cNvPr>
          <p:cNvGrpSpPr/>
          <p:nvPr/>
        </p:nvGrpSpPr>
        <p:grpSpPr>
          <a:xfrm>
            <a:off x="6826080" y="1515150"/>
            <a:ext cx="3363073" cy="1894667"/>
            <a:chOff x="6748856" y="1621558"/>
            <a:chExt cx="3363073" cy="1894667"/>
          </a:xfrm>
        </p:grpSpPr>
        <p:grpSp>
          <p:nvGrpSpPr>
            <p:cNvPr id="35" name="组合 34">
              <a:extLst>
                <a:ext uri="{FF2B5EF4-FFF2-40B4-BE49-F238E27FC236}">
                  <a16:creationId xmlns:a16="http://schemas.microsoft.com/office/drawing/2014/main" id="{6D6607FE-50FE-4066-A562-E755A912CA60}"/>
                </a:ext>
              </a:extLst>
            </p:cNvPr>
            <p:cNvGrpSpPr/>
            <p:nvPr/>
          </p:nvGrpSpPr>
          <p:grpSpPr>
            <a:xfrm>
              <a:off x="6748856" y="1621558"/>
              <a:ext cx="3363073" cy="1894667"/>
              <a:chOff x="6823344" y="1250280"/>
              <a:chExt cx="3363073" cy="1894667"/>
            </a:xfrm>
          </p:grpSpPr>
          <p:sp>
            <p:nvSpPr>
              <p:cNvPr id="39" name="椭圆 38">
                <a:extLst>
                  <a:ext uri="{FF2B5EF4-FFF2-40B4-BE49-F238E27FC236}">
                    <a16:creationId xmlns:a16="http://schemas.microsoft.com/office/drawing/2014/main" id="{5941D723-C7EC-4737-9C81-FD8148AAF1FE}"/>
                  </a:ext>
                </a:extLst>
              </p:cNvPr>
              <p:cNvSpPr/>
              <p:nvPr/>
            </p:nvSpPr>
            <p:spPr>
              <a:xfrm>
                <a:off x="6823344" y="1250280"/>
                <a:ext cx="2038849" cy="1883043"/>
              </a:xfrm>
              <a:prstGeom prst="ellipse">
                <a:avLst/>
              </a:prstGeom>
              <a:solidFill>
                <a:srgbClr val="FF0000">
                  <a:alpha val="36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椭圆 39">
                <a:extLst>
                  <a:ext uri="{FF2B5EF4-FFF2-40B4-BE49-F238E27FC236}">
                    <a16:creationId xmlns:a16="http://schemas.microsoft.com/office/drawing/2014/main" id="{BA623B45-EA93-44DF-8F0A-0F64F8644E93}"/>
                  </a:ext>
                </a:extLst>
              </p:cNvPr>
              <p:cNvSpPr/>
              <p:nvPr/>
            </p:nvSpPr>
            <p:spPr>
              <a:xfrm>
                <a:off x="8147568" y="1261904"/>
                <a:ext cx="2038849" cy="1883043"/>
              </a:xfrm>
              <a:prstGeom prst="ellipse">
                <a:avLst/>
              </a:prstGeom>
              <a:solidFill>
                <a:srgbClr val="FFC000">
                  <a:alpha val="56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文本框 35">
              <a:extLst>
                <a:ext uri="{FF2B5EF4-FFF2-40B4-BE49-F238E27FC236}">
                  <a16:creationId xmlns:a16="http://schemas.microsoft.com/office/drawing/2014/main" id="{4C07620C-235F-4CE4-8E81-3F4F45197FDA}"/>
                </a:ext>
              </a:extLst>
            </p:cNvPr>
            <p:cNvSpPr txBox="1"/>
            <p:nvPr/>
          </p:nvSpPr>
          <p:spPr>
            <a:xfrm>
              <a:off x="7086600" y="2181284"/>
              <a:ext cx="942030" cy="1200329"/>
            </a:xfrm>
            <a:prstGeom prst="rect">
              <a:avLst/>
            </a:prstGeom>
            <a:noFill/>
          </p:spPr>
          <p:txBody>
            <a:bodyPr wrap="square" rtlCol="0">
              <a:spAutoFit/>
            </a:bodyPr>
            <a:lstStyle/>
            <a:p>
              <a:pPr algn="ctr"/>
              <a:r>
                <a:rPr lang="zh-CN" altLang="en-US" dirty="0"/>
                <a:t>所有类</a:t>
              </a:r>
              <a:r>
                <a:rPr lang="en-US" altLang="zh-CN" dirty="0"/>
                <a:t>1</a:t>
              </a:r>
              <a:r>
                <a:rPr lang="zh-CN" altLang="en-US" dirty="0"/>
                <a:t>真实样本（</a:t>
              </a:r>
              <a:r>
                <a:rPr lang="en-US" altLang="zh-CN" dirty="0"/>
                <a:t>FN</a:t>
              </a:r>
              <a:r>
                <a:rPr lang="zh-CN" altLang="en-US" dirty="0"/>
                <a:t>）</a:t>
              </a:r>
            </a:p>
          </p:txBody>
        </p:sp>
        <p:sp>
          <p:nvSpPr>
            <p:cNvPr id="37" name="文本框 36">
              <a:extLst>
                <a:ext uri="{FF2B5EF4-FFF2-40B4-BE49-F238E27FC236}">
                  <a16:creationId xmlns:a16="http://schemas.microsoft.com/office/drawing/2014/main" id="{6B102E50-3E50-4CF0-961C-5593BB7F1C2A}"/>
                </a:ext>
              </a:extLst>
            </p:cNvPr>
            <p:cNvSpPr txBox="1"/>
            <p:nvPr/>
          </p:nvSpPr>
          <p:spPr>
            <a:xfrm>
              <a:off x="8854852" y="2254251"/>
              <a:ext cx="942030" cy="1200329"/>
            </a:xfrm>
            <a:prstGeom prst="rect">
              <a:avLst/>
            </a:prstGeom>
            <a:noFill/>
          </p:spPr>
          <p:txBody>
            <a:bodyPr wrap="square" rtlCol="0">
              <a:spAutoFit/>
            </a:bodyPr>
            <a:lstStyle/>
            <a:p>
              <a:pPr algn="ctr"/>
              <a:r>
                <a:rPr lang="zh-CN" altLang="en-US" dirty="0"/>
                <a:t>所有类</a:t>
              </a:r>
              <a:r>
                <a:rPr lang="en-US" altLang="zh-CN" dirty="0"/>
                <a:t>1</a:t>
              </a:r>
              <a:r>
                <a:rPr lang="zh-CN" altLang="en-US" dirty="0"/>
                <a:t>预测样本（</a:t>
              </a:r>
              <a:r>
                <a:rPr lang="en-US" altLang="zh-CN" dirty="0"/>
                <a:t>FP</a:t>
              </a:r>
              <a:r>
                <a:rPr lang="zh-CN" altLang="en-US" dirty="0"/>
                <a:t>）</a:t>
              </a:r>
            </a:p>
          </p:txBody>
        </p:sp>
        <p:sp>
          <p:nvSpPr>
            <p:cNvPr id="38" name="文本框 37">
              <a:extLst>
                <a:ext uri="{FF2B5EF4-FFF2-40B4-BE49-F238E27FC236}">
                  <a16:creationId xmlns:a16="http://schemas.microsoft.com/office/drawing/2014/main" id="{A7D81306-D3CB-4EF6-8895-ECD1B06BDF3A}"/>
                </a:ext>
              </a:extLst>
            </p:cNvPr>
            <p:cNvSpPr txBox="1"/>
            <p:nvPr/>
          </p:nvSpPr>
          <p:spPr>
            <a:xfrm>
              <a:off x="8086594" y="2122224"/>
              <a:ext cx="764925" cy="923330"/>
            </a:xfrm>
            <a:prstGeom prst="rect">
              <a:avLst/>
            </a:prstGeom>
            <a:noFill/>
          </p:spPr>
          <p:txBody>
            <a:bodyPr wrap="square" rtlCol="0">
              <a:spAutoFit/>
            </a:bodyPr>
            <a:lstStyle/>
            <a:p>
              <a:pPr algn="ctr"/>
              <a:r>
                <a:rPr lang="zh-CN" altLang="en-US" dirty="0"/>
                <a:t>正确分类</a:t>
              </a:r>
              <a:endParaRPr lang="en-US" altLang="zh-CN" dirty="0"/>
            </a:p>
            <a:p>
              <a:pPr algn="ctr"/>
              <a:r>
                <a:rPr lang="zh-CN" altLang="en-US" dirty="0"/>
                <a:t>（</a:t>
              </a:r>
              <a:r>
                <a:rPr lang="en-US" altLang="zh-CN" dirty="0"/>
                <a:t>TP</a:t>
              </a:r>
              <a:r>
                <a:rPr lang="zh-CN" altLang="en-US" dirty="0"/>
                <a:t>）</a:t>
              </a:r>
            </a:p>
          </p:txBody>
        </p:sp>
      </p:grpSp>
      <p:graphicFrame>
        <p:nvGraphicFramePr>
          <p:cNvPr id="41" name="表格 40">
            <a:extLst>
              <a:ext uri="{FF2B5EF4-FFF2-40B4-BE49-F238E27FC236}">
                <a16:creationId xmlns:a16="http://schemas.microsoft.com/office/drawing/2014/main" id="{D7AE01EE-F4CD-4B43-A28B-5160E96EECB2}"/>
              </a:ext>
            </a:extLst>
          </p:cNvPr>
          <p:cNvGraphicFramePr>
            <a:graphicFrameLocks noGrp="1"/>
          </p:cNvGraphicFramePr>
          <p:nvPr>
            <p:extLst>
              <p:ext uri="{D42A27DB-BD31-4B8C-83A1-F6EECF244321}">
                <p14:modId xmlns:p14="http://schemas.microsoft.com/office/powerpoint/2010/main" val="337965076"/>
              </p:ext>
            </p:extLst>
          </p:nvPr>
        </p:nvGraphicFramePr>
        <p:xfrm>
          <a:off x="6826080" y="3610949"/>
          <a:ext cx="3646096" cy="1601470"/>
        </p:xfrm>
        <a:graphic>
          <a:graphicData uri="http://schemas.openxmlformats.org/drawingml/2006/table">
            <a:tbl>
              <a:tblPr firstRow="1" bandRow="1">
                <a:tableStyleId>{68D230F3-CF80-4859-8CE7-A43EE81993B5}</a:tableStyleId>
              </a:tblPr>
              <a:tblGrid>
                <a:gridCol w="1844494">
                  <a:extLst>
                    <a:ext uri="{9D8B030D-6E8A-4147-A177-3AD203B41FA5}">
                      <a16:colId xmlns:a16="http://schemas.microsoft.com/office/drawing/2014/main" val="1700294717"/>
                    </a:ext>
                  </a:extLst>
                </a:gridCol>
                <a:gridCol w="900801">
                  <a:extLst>
                    <a:ext uri="{9D8B030D-6E8A-4147-A177-3AD203B41FA5}">
                      <a16:colId xmlns:a16="http://schemas.microsoft.com/office/drawing/2014/main" val="3171057710"/>
                    </a:ext>
                  </a:extLst>
                </a:gridCol>
                <a:gridCol w="900801">
                  <a:extLst>
                    <a:ext uri="{9D8B030D-6E8A-4147-A177-3AD203B41FA5}">
                      <a16:colId xmlns:a16="http://schemas.microsoft.com/office/drawing/2014/main" val="3858605866"/>
                    </a:ext>
                  </a:extLst>
                </a:gridCol>
              </a:tblGrid>
              <a:tr h="869950">
                <a:tc>
                  <a:txBody>
                    <a:bodyPr/>
                    <a:lstStyle/>
                    <a:p>
                      <a:pPr algn="ctr"/>
                      <a:r>
                        <a:rPr lang="zh-CN" altLang="en-US" dirty="0"/>
                        <a:t>真实           预测</a:t>
                      </a:r>
                    </a:p>
                  </a:txBody>
                  <a:tcPr anchor="ctr">
                    <a:lnTlToBr w="12700" cap="flat" cmpd="sng" algn="ctr">
                      <a:solidFill>
                        <a:schemeClr val="tx1"/>
                      </a:solidFill>
                      <a:prstDash val="solid"/>
                      <a:round/>
                      <a:headEnd type="none" w="med" len="med"/>
                      <a:tailEnd type="none" w="med" len="med"/>
                    </a:lnTlToBr>
                  </a:tcPr>
                </a:tc>
                <a:tc>
                  <a:txBody>
                    <a:bodyPr/>
                    <a:lstStyle/>
                    <a:p>
                      <a:pPr algn="ctr"/>
                      <a:r>
                        <a:rPr lang="zh-CN" altLang="en-US" dirty="0"/>
                        <a:t>类别</a:t>
                      </a:r>
                      <a:r>
                        <a:rPr lang="en-US" altLang="zh-CN" dirty="0"/>
                        <a:t>1</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类别</a:t>
                      </a:r>
                      <a:r>
                        <a:rPr lang="en-US" altLang="zh-CN" dirty="0"/>
                        <a:t>2</a:t>
                      </a:r>
                      <a:endParaRPr lang="zh-CN" altLang="en-US" dirty="0"/>
                    </a:p>
                  </a:txBody>
                  <a:tcPr anchor="ctr"/>
                </a:tc>
                <a:extLst>
                  <a:ext uri="{0D108BD9-81ED-4DB2-BD59-A6C34878D82A}">
                    <a16:rowId xmlns:a16="http://schemas.microsoft.com/office/drawing/2014/main" val="2483241854"/>
                  </a:ext>
                </a:extLst>
              </a:tr>
              <a:tr h="32314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类别</a:t>
                      </a:r>
                      <a:r>
                        <a:rPr lang="en-US" altLang="zh-CN" dirty="0"/>
                        <a:t>1</a:t>
                      </a:r>
                      <a:endParaRPr lang="zh-CN" altLang="en-US" dirty="0"/>
                    </a:p>
                  </a:txBody>
                  <a:tcPr anchor="ctr"/>
                </a:tc>
                <a:tc>
                  <a:txBody>
                    <a:bodyPr/>
                    <a:lstStyle/>
                    <a:p>
                      <a:pPr algn="ctr"/>
                      <a:r>
                        <a:rPr lang="en-US" altLang="zh-CN" dirty="0"/>
                        <a:t>15</a:t>
                      </a:r>
                      <a:endParaRPr lang="zh-CN" altLang="en-US" dirty="0"/>
                    </a:p>
                  </a:txBody>
                  <a:tcPr anchor="ctr"/>
                </a:tc>
                <a:tc>
                  <a:txBody>
                    <a:bodyPr/>
                    <a:lstStyle/>
                    <a:p>
                      <a:pPr algn="ctr"/>
                      <a:r>
                        <a:rPr lang="en-US" altLang="zh-CN" dirty="0"/>
                        <a:t>5</a:t>
                      </a:r>
                      <a:endParaRPr lang="zh-CN" altLang="en-US" dirty="0"/>
                    </a:p>
                  </a:txBody>
                  <a:tcPr anchor="ctr"/>
                </a:tc>
                <a:extLst>
                  <a:ext uri="{0D108BD9-81ED-4DB2-BD59-A6C34878D82A}">
                    <a16:rowId xmlns:a16="http://schemas.microsoft.com/office/drawing/2014/main" val="3900568325"/>
                  </a:ext>
                </a:extLst>
              </a:tr>
              <a:tr h="32314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类别</a:t>
                      </a:r>
                      <a:r>
                        <a:rPr lang="en-US" altLang="zh-CN" dirty="0"/>
                        <a:t>2</a:t>
                      </a:r>
                      <a:endParaRPr lang="zh-CN" altLang="en-US" dirty="0"/>
                    </a:p>
                  </a:txBody>
                  <a:tcPr anchor="ctr"/>
                </a:tc>
                <a:tc>
                  <a:txBody>
                    <a:bodyPr/>
                    <a:lstStyle/>
                    <a:p>
                      <a:pPr algn="ctr"/>
                      <a:r>
                        <a:rPr lang="en-US" altLang="zh-CN" dirty="0"/>
                        <a:t>2</a:t>
                      </a:r>
                      <a:endParaRPr lang="zh-CN" altLang="en-US" dirty="0"/>
                    </a:p>
                  </a:txBody>
                  <a:tcPr anchor="ctr"/>
                </a:tc>
                <a:tc>
                  <a:txBody>
                    <a:bodyPr/>
                    <a:lstStyle/>
                    <a:p>
                      <a:pPr algn="ctr"/>
                      <a:r>
                        <a:rPr lang="en-US" altLang="zh-CN" dirty="0"/>
                        <a:t>18</a:t>
                      </a:r>
                      <a:endParaRPr lang="zh-CN" altLang="en-US" dirty="0"/>
                    </a:p>
                  </a:txBody>
                  <a:tcPr anchor="ctr"/>
                </a:tc>
                <a:extLst>
                  <a:ext uri="{0D108BD9-81ED-4DB2-BD59-A6C34878D82A}">
                    <a16:rowId xmlns:a16="http://schemas.microsoft.com/office/drawing/2014/main" val="199295230"/>
                  </a:ext>
                </a:extLst>
              </a:tr>
            </a:tbl>
          </a:graphicData>
        </a:graphic>
      </p:graphicFrame>
      <p:sp>
        <p:nvSpPr>
          <p:cNvPr id="42" name="文本框 41">
            <a:extLst>
              <a:ext uri="{FF2B5EF4-FFF2-40B4-BE49-F238E27FC236}">
                <a16:creationId xmlns:a16="http://schemas.microsoft.com/office/drawing/2014/main" id="{45C776F9-64D1-45F8-976F-9BC4787A535E}"/>
              </a:ext>
            </a:extLst>
          </p:cNvPr>
          <p:cNvSpPr txBox="1"/>
          <p:nvPr/>
        </p:nvSpPr>
        <p:spPr>
          <a:xfrm>
            <a:off x="6826080" y="5377955"/>
            <a:ext cx="3363073" cy="923330"/>
          </a:xfrm>
          <a:prstGeom prst="rect">
            <a:avLst/>
          </a:prstGeom>
          <a:noFill/>
        </p:spPr>
        <p:txBody>
          <a:bodyPr wrap="square" rtlCol="0">
            <a:spAutoFit/>
          </a:bodyPr>
          <a:lstStyle/>
          <a:p>
            <a:r>
              <a:rPr lang="en-US" altLang="zh-CN" dirty="0"/>
              <a:t>IoU1=[15]/[15+5+15+2-15]</a:t>
            </a:r>
          </a:p>
          <a:p>
            <a:r>
              <a:rPr lang="en-US" altLang="zh-CN" dirty="0"/>
              <a:t>IoU2=[18]/[18+5+2+18-18]</a:t>
            </a:r>
          </a:p>
          <a:p>
            <a:r>
              <a:rPr lang="en-US" altLang="zh-CN" b="1" dirty="0" err="1"/>
              <a:t>MloU</a:t>
            </a:r>
            <a:r>
              <a:rPr lang="en-US" altLang="zh-CN" b="1" dirty="0"/>
              <a:t>=mean(IoU1+IoU2)</a:t>
            </a:r>
            <a:endParaRPr lang="zh-CN" altLang="en-US" b="1" dirty="0"/>
          </a:p>
        </p:txBody>
      </p:sp>
    </p:spTree>
    <p:extLst>
      <p:ext uri="{BB962C8B-B14F-4D97-AF65-F5344CB8AC3E}">
        <p14:creationId xmlns:p14="http://schemas.microsoft.com/office/powerpoint/2010/main" val="1548399334"/>
      </p:ext>
    </p:extLst>
  </p:cSld>
  <p:clrMapOvr>
    <a:masterClrMapping/>
  </p:clrMapOvr>
  <p:transition spd="slow">
    <p:wipe/>
  </p:transition>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16519</TotalTime>
  <Words>3768</Words>
  <Application>Microsoft Office PowerPoint</Application>
  <PresentationFormat>宽屏</PresentationFormat>
  <Paragraphs>383</Paragraphs>
  <Slides>49</Slides>
  <Notes>40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49</vt:i4>
      </vt:variant>
    </vt:vector>
  </HeadingPairs>
  <TitlesOfParts>
    <vt:vector size="67" baseType="lpstr">
      <vt:lpstr>-apple-system</vt:lpstr>
      <vt:lpstr>HelveticaNeue Regular</vt:lpstr>
      <vt:lpstr>KaTeX_Main</vt:lpstr>
      <vt:lpstr>KaTeX_Math</vt:lpstr>
      <vt:lpstr>等线</vt:lpstr>
      <vt:lpstr>黑体</vt:lpstr>
      <vt:lpstr>SimSun</vt:lpstr>
      <vt:lpstr>Microsoft YaHei</vt:lpstr>
      <vt:lpstr>造字工房力黑（非商用）常规体</vt:lpstr>
      <vt:lpstr>Arial</vt:lpstr>
      <vt:lpstr>Calibri</vt:lpstr>
      <vt:lpstr>Calibri Light</vt:lpstr>
      <vt:lpstr>Cambria Math</vt:lpstr>
      <vt:lpstr>Roboto</vt:lpstr>
      <vt:lpstr>Segoe UI</vt:lpstr>
      <vt:lpstr>Times New Roman</vt:lpstr>
      <vt:lpstr>Wingdings</vt:lpstr>
      <vt:lpstr>Office 主题​​</vt:lpstr>
      <vt:lpstr>图像分割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dc:creator>
  <cp:lastModifiedBy>18660686543@163.com</cp:lastModifiedBy>
  <cp:revision>300</cp:revision>
  <dcterms:created xsi:type="dcterms:W3CDTF">2020-09-27T07:01:42Z</dcterms:created>
  <dcterms:modified xsi:type="dcterms:W3CDTF">2023-12-02T18:16:04Z</dcterms:modified>
</cp:coreProperties>
</file>